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1073" r:id="rId3"/>
    <p:sldId id="1071" r:id="rId4"/>
    <p:sldId id="1074" r:id="rId5"/>
    <p:sldId id="1076" r:id="rId6"/>
    <p:sldId id="1075" r:id="rId7"/>
    <p:sldId id="1079" r:id="rId8"/>
    <p:sldId id="1080" r:id="rId9"/>
    <p:sldId id="1081" r:id="rId10"/>
    <p:sldId id="1083" r:id="rId11"/>
    <p:sldId id="1084" r:id="rId12"/>
    <p:sldId id="1082" r:id="rId13"/>
    <p:sldId id="1085" r:id="rId14"/>
    <p:sldId id="1086" r:id="rId15"/>
    <p:sldId id="1087" r:id="rId16"/>
    <p:sldId id="1090" r:id="rId17"/>
    <p:sldId id="1089" r:id="rId18"/>
    <p:sldId id="1091" r:id="rId19"/>
    <p:sldId id="1092" r:id="rId20"/>
    <p:sldId id="1093" r:id="rId21"/>
    <p:sldId id="1095" r:id="rId22"/>
    <p:sldId id="1121" r:id="rId23"/>
    <p:sldId id="1098" r:id="rId24"/>
    <p:sldId id="1132" r:id="rId25"/>
    <p:sldId id="1100" r:id="rId26"/>
    <p:sldId id="1113" r:id="rId27"/>
    <p:sldId id="1111" r:id="rId28"/>
    <p:sldId id="1109" r:id="rId29"/>
    <p:sldId id="1110" r:id="rId30"/>
    <p:sldId id="1101" r:id="rId31"/>
    <p:sldId id="1133" r:id="rId32"/>
    <p:sldId id="1134" r:id="rId33"/>
    <p:sldId id="1114" r:id="rId34"/>
    <p:sldId id="1115" r:id="rId35"/>
    <p:sldId id="1116" r:id="rId36"/>
    <p:sldId id="1135" r:id="rId37"/>
    <p:sldId id="1136" r:id="rId38"/>
    <p:sldId id="1104" r:id="rId39"/>
    <p:sldId id="1068" r:id="rId40"/>
    <p:sldId id="1122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30" r:id="rId49"/>
    <p:sldId id="1063" r:id="rId50"/>
    <p:sldId id="1123" r:id="rId51"/>
    <p:sldId id="1124" r:id="rId52"/>
    <p:sldId id="1137" r:id="rId53"/>
    <p:sldId id="1138" r:id="rId54"/>
    <p:sldId id="1139" r:id="rId55"/>
    <p:sldId id="1140" r:id="rId56"/>
    <p:sldId id="1142" r:id="rId57"/>
    <p:sldId id="1143" r:id="rId58"/>
    <p:sldId id="1144" r:id="rId59"/>
    <p:sldId id="1145" r:id="rId60"/>
    <p:sldId id="1125" r:id="rId61"/>
    <p:sldId id="1060" r:id="rId62"/>
    <p:sldId id="1061" r:id="rId63"/>
    <p:sldId id="1062" r:id="rId64"/>
    <p:sldId id="1077" r:id="rId65"/>
    <p:sldId id="1107" r:id="rId66"/>
    <p:sldId id="1108" r:id="rId67"/>
    <p:sldId id="1106" r:id="rId68"/>
    <p:sldId id="106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00F0F0"/>
    <a:srgbClr val="00FF00"/>
    <a:srgbClr val="FF80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9" autoAdjust="0"/>
    <p:restoredTop sz="70634" autoAdjust="0"/>
  </p:normalViewPr>
  <p:slideViewPr>
    <p:cSldViewPr snapToGrid="0">
      <p:cViewPr varScale="1">
        <p:scale>
          <a:sx n="74" d="100"/>
          <a:sy n="74" d="100"/>
        </p:scale>
        <p:origin x="342" y="2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08B3-CE96-4F48-9F32-ABF02B1271FF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F6C39-F400-4C04-89EE-4F7F47AD7C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3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Many possible physical implementations of qubits:</a:t>
            </a:r>
          </a:p>
          <a:p>
            <a:r>
              <a:rPr lang="en-CA" dirty="0"/>
              <a:t>Photo polarization</a:t>
            </a:r>
          </a:p>
          <a:p>
            <a:r>
              <a:rPr lang="en-CA" dirty="0"/>
              <a:t>Particle spin (ions, electrons)</a:t>
            </a:r>
          </a:p>
          <a:p>
            <a:r>
              <a:rPr lang="en-CA" dirty="0"/>
              <a:t>Superconducting current loops</a:t>
            </a:r>
          </a:p>
          <a:p>
            <a:r>
              <a:rPr lang="en-CA" dirty="0"/>
              <a:t>Current chips suffer from noise and decoherence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473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09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83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58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01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two qubits equivalent to</a:t>
            </a:r>
          </a:p>
          <a:p>
            <a:r>
              <a:rPr lang="en-CA" dirty="0"/>
              <a:t>    //     https://algassert.com/quirk#circuit={%22cols%22:[[%22X^%C2%BD%22,%22X%22],[%22H%22,%22X^%C2%BD%22],[%22%E2%80%A2%22,%22X%22]]}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|0&gt;---(x^0.5)--</a:t>
            </a:r>
            <a:r>
              <a:rPr lang="en-CA" dirty="0" err="1"/>
              <a:t>hadamard</a:t>
            </a:r>
            <a:r>
              <a:rPr lang="en-CA" dirty="0"/>
              <a:t>----o-----</a:t>
            </a:r>
          </a:p>
          <a:p>
            <a:r>
              <a:rPr lang="en-CA" dirty="0"/>
              <a:t>//                                     |</a:t>
            </a:r>
          </a:p>
          <a:p>
            <a:r>
              <a:rPr lang="en-CA" dirty="0"/>
              <a:t>// qubit q1 |0&gt;-----(+)-----(x^0.5)---(+)----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CMatrix.tensor</a:t>
            </a:r>
            <a:r>
              <a:rPr lang="en-CA" dirty="0"/>
              <a:t>(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);</a:t>
            </a:r>
          </a:p>
          <a:p>
            <a:r>
              <a:rPr lang="en-CA" dirty="0"/>
              <a:t>step1 = </a:t>
            </a:r>
            <a:r>
              <a:rPr lang="en-CA" dirty="0" err="1"/>
              <a:t>CMatrix.tensor</a:t>
            </a:r>
            <a:r>
              <a:rPr lang="en-CA" dirty="0"/>
              <a:t>( CMatrix.gate2x2not /*q1*/, CMatrix.gate2x2rootx /*q0*/ );</a:t>
            </a:r>
          </a:p>
          <a:p>
            <a:r>
              <a:rPr lang="en-CA" dirty="0"/>
              <a:t>step2 = </a:t>
            </a:r>
            <a:r>
              <a:rPr lang="en-CA" dirty="0" err="1"/>
              <a:t>CMatrix.tensor</a:t>
            </a:r>
            <a:r>
              <a:rPr lang="en-CA" dirty="0"/>
              <a:t>( CMatrix.gate2x2rootx /*q1*/, CMatrix.gate2x2hadamard /*q0*/ );</a:t>
            </a:r>
          </a:p>
          <a:p>
            <a:r>
              <a:rPr lang="en-CA" dirty="0"/>
              <a:t>step3 = CMatrix.gate4x4cnot;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step2.toString({decimalPrecision:2}),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https://algassert.com/quirk#circuit={%22cols%22:[[%22X^%C2%BC%22,%22Y^%C2%BC%22,%22H%22],[1,%22X^%C2%BC%22],[1,%22Swap%22,%22Swap%22]]}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|0&gt;----(x^0.25)-----------------------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|0&gt;----(y^0.25)-----(x^0.25)----X-----</a:t>
            </a:r>
          </a:p>
          <a:p>
            <a:r>
              <a:rPr lang="en-CA" dirty="0"/>
              <a:t>//                                          |</a:t>
            </a:r>
          </a:p>
          <a:p>
            <a:r>
              <a:rPr lang="en-CA" dirty="0"/>
              <a:t>// qubit q2 |0&gt;-------H---------------------X-----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Sim.ketZero</a:t>
            </a:r>
            <a:r>
              <a:rPr lang="en-CA" dirty="0"/>
              <a:t> /*q2*/,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CMatrix.gate2x2hadamard /*q2*/, CMatrix.gate2x2fourthrooty /*q1*/, CMatrix.gate2x2fourthrootx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CMatrix.gate2x2identity /*q2*/, CMatrix.gate2x2fourthrootx /*q1*/, CMatrix.gate2x2identity /*q0*/ ] );</a:t>
            </a:r>
          </a:p>
          <a:p>
            <a:r>
              <a:rPr lang="en-CA" dirty="0"/>
              <a:t>step3 = </a:t>
            </a:r>
            <a:r>
              <a:rPr lang="en-CA" dirty="0" err="1"/>
              <a:t>CMatrix.wireSwap</a:t>
            </a:r>
            <a:r>
              <a:rPr lang="en-CA" dirty="0"/>
              <a:t>(1,2,3);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4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(m0.toString()," , ", m1.toString()," , ", m2.toString()));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13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(m0.toString()," , ", m1.toString()," , ", m2.toString()," , ", m3.toString()));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7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identity,identity,identity,m,identity</a:t>
            </a:r>
            <a:r>
              <a:rPr lang="en-CA" dirty="0"/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m4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(m0.toString()," , ", m1.toString()," , ", m2.toString()," , ", m3.toString() ," , ", m4.toString()));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99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21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https://algassert.com/quirk#circuit={%22cols%22:[[%22X^%C2%BC%22,%22Y^%C2%BC%22,%22H%22],[1,%22X^%C2%BC%22],[1,%22X%22,%22%E2%80%A2%22]]}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Sim.ketZero</a:t>
            </a:r>
            <a:r>
              <a:rPr lang="en-CA" dirty="0"/>
              <a:t> /*q2*/,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CMatrix.gate2x2hadamard /*q2*/, CMatrix.gate2x2fourthrooty /*q1*/, CMatrix.gate2x2fourthrootx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CMatrix.gate2x2identity /*q2*/, CMatrix.gate2x2fourthrootx /*q1*/, CMatrix.gate2x2identity /*q0*/ ] );</a:t>
            </a:r>
          </a:p>
          <a:p>
            <a:r>
              <a:rPr lang="en-CA" dirty="0"/>
              <a:t>step3 = CMatrix.expand4x4ForNWires( CMatrix.gate4x4cnot, 2, 1, 3 );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82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the same circuit, but this time without using explicit large matrices.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Sim.ketZero</a:t>
            </a:r>
            <a:r>
              <a:rPr lang="en-CA" dirty="0"/>
              <a:t> /*q2*/, </a:t>
            </a:r>
            <a:r>
              <a:rPr lang="en-CA" dirty="0" err="1"/>
              <a:t>Sim.ketZero</a:t>
            </a:r>
            <a:r>
              <a:rPr lang="en-CA" dirty="0"/>
              <a:t> /*q1*/, </a:t>
            </a:r>
            <a:r>
              <a:rPr lang="en-CA" dirty="0" err="1"/>
              <a:t>Sim.ketZero</a:t>
            </a:r>
            <a:r>
              <a:rPr lang="en-CA" dirty="0"/>
              <a:t> /*q0*/ ] );</a:t>
            </a:r>
          </a:p>
          <a:p>
            <a:r>
              <a:rPr lang="en-CA" dirty="0"/>
              <a:t>step1 = CMatrix.transformStateVectorWith2x2(CMatrix.gate2x2hadamard,2,3,input,[]);</a:t>
            </a:r>
          </a:p>
          <a:p>
            <a:r>
              <a:rPr lang="en-CA" dirty="0"/>
              <a:t>step1 = CMatrix.transformStateVectorWith2x2(CMatrix.gate2x2fourthrooty,1,3,step1,[]);</a:t>
            </a:r>
          </a:p>
          <a:p>
            <a:r>
              <a:rPr lang="en-CA" dirty="0"/>
              <a:t>step1 = CMatrix.transformStateVectorWith2x2(CMatrix.gate2x2fourthrootx,0,3,step1,[]);</a:t>
            </a:r>
          </a:p>
          <a:p>
            <a:r>
              <a:rPr lang="en-CA" dirty="0"/>
              <a:t>step2 = CMatrix.transformStateVectorWith2x2(CMatrix.gate2x2fourthrootx,1,3,step1,[]);</a:t>
            </a:r>
          </a:p>
          <a:p>
            <a:r>
              <a:rPr lang="en-CA" dirty="0"/>
              <a:t>output = CMatrix.transformStateVectorWith2x2(CMatrix.gate2x2not,1,3,step2,[[2,true]]);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-&gt; ", step1.toString(),</a:t>
            </a:r>
          </a:p>
          <a:p>
            <a:r>
              <a:rPr lang="en-CA" dirty="0"/>
              <a:t>    " -&gt; ", step2.toString(),</a:t>
            </a:r>
          </a:p>
          <a:p>
            <a:r>
              <a:rPr lang="en-CA" dirty="0"/>
              <a:t>    " -&gt; ",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43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42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cnot</a:t>
            </a:r>
            <a:r>
              <a:rPr lang="en-CA" dirty="0"/>
              <a:t> = CMatrix.gate4x4cnot;</a:t>
            </a:r>
          </a:p>
          <a:p>
            <a:r>
              <a:rPr lang="en-CA" dirty="0"/>
              <a:t>swap = </a:t>
            </a:r>
            <a:r>
              <a:rPr lang="en-CA" dirty="0" err="1"/>
              <a:t>CMatrix.wireSwap</a:t>
            </a:r>
            <a:r>
              <a:rPr lang="en-CA" dirty="0"/>
              <a:t>(0,1,2);</a:t>
            </a:r>
          </a:p>
          <a:p>
            <a:r>
              <a:rPr lang="en-CA" dirty="0"/>
              <a:t>hi = </a:t>
            </a:r>
            <a:r>
              <a:rPr lang="en-CA" dirty="0" err="1"/>
              <a:t>CMatrix.tensor</a:t>
            </a:r>
            <a:r>
              <a:rPr lang="en-CA" dirty="0"/>
              <a:t>(CMatrix.gate2x2hadamard,CMatrix.gate2x2identity);</a:t>
            </a:r>
          </a:p>
          <a:p>
            <a:r>
              <a:rPr lang="en-CA" dirty="0" err="1"/>
              <a:t>ih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(CMatrix.gate2x2identity,CMatrix.gate2x2hadamard);</a:t>
            </a:r>
          </a:p>
          <a:p>
            <a:r>
              <a:rPr lang="en-CA" dirty="0" err="1"/>
              <a:t>hh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(CMatrix.gate2x2hadamard,CMatrix.gate2x2hadamard);</a:t>
            </a:r>
          </a:p>
          <a:p>
            <a:r>
              <a:rPr lang="en-CA" dirty="0"/>
              <a:t>m1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hh,cnot,hh</a:t>
            </a:r>
            <a:r>
              <a:rPr lang="en-CA" dirty="0"/>
              <a:t>]);</a:t>
            </a:r>
          </a:p>
          <a:p>
            <a:r>
              <a:rPr lang="en-CA" dirty="0"/>
              <a:t>m12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swap,cnot,swap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(m1.toString(),",",m12.toString()));</a:t>
            </a:r>
          </a:p>
          <a:p>
            <a:endParaRPr lang="en-CA" dirty="0"/>
          </a:p>
          <a:p>
            <a:r>
              <a:rPr lang="en-CA" dirty="0"/>
              <a:t>m2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ih,cnot,ih</a:t>
            </a:r>
            <a:r>
              <a:rPr lang="en-CA" dirty="0"/>
              <a:t>]);</a:t>
            </a:r>
          </a:p>
          <a:p>
            <a:r>
              <a:rPr lang="en-CA" dirty="0"/>
              <a:t>m22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hi,swap,cnot,swap,hi</a:t>
            </a:r>
            <a:r>
              <a:rPr lang="en-CA" dirty="0"/>
              <a:t>]);</a:t>
            </a:r>
          </a:p>
          <a:p>
            <a:r>
              <a:rPr lang="en-CA" dirty="0"/>
              <a:t>m23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swap,ih,cnot,ih,swap</a:t>
            </a:r>
            <a:r>
              <a:rPr lang="en-CA" dirty="0"/>
              <a:t>]);</a:t>
            </a:r>
          </a:p>
          <a:p>
            <a:r>
              <a:rPr lang="en-CA" dirty="0"/>
              <a:t>m24 = </a:t>
            </a:r>
            <a:r>
              <a:rPr lang="en-CA" dirty="0" err="1"/>
              <a:t>CMatrix.naryMult</a:t>
            </a:r>
            <a:r>
              <a:rPr lang="en-CA" dirty="0"/>
              <a:t>([hi,m1,hi]);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(m2,m22);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(m2,m23);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(m2,m24);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(m2.toString(),",",m22.toString(),",",m23.toString(),",",m24.toString()));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  <a:p>
            <a:r>
              <a:rPr lang="en-CA" dirty="0"/>
              <a:t>m3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hi,cnot,hi</a:t>
            </a:r>
            <a:r>
              <a:rPr lang="en-CA" dirty="0"/>
              <a:t>]);</a:t>
            </a:r>
          </a:p>
          <a:p>
            <a:r>
              <a:rPr lang="en-CA" dirty="0"/>
              <a:t>m32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ih,swap,cnot,swap,ih</a:t>
            </a:r>
            <a:r>
              <a:rPr lang="en-CA" dirty="0"/>
              <a:t>]);</a:t>
            </a:r>
          </a:p>
          <a:p>
            <a:r>
              <a:rPr lang="en-CA" dirty="0"/>
              <a:t>m33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swap,hi,cnot,hi,swap</a:t>
            </a:r>
            <a:r>
              <a:rPr lang="en-CA" dirty="0"/>
              <a:t>]);</a:t>
            </a:r>
          </a:p>
          <a:p>
            <a:r>
              <a:rPr lang="en-CA" dirty="0"/>
              <a:t>m34 = </a:t>
            </a:r>
            <a:r>
              <a:rPr lang="en-CA" dirty="0" err="1"/>
              <a:t>CMatrix.naryMult</a:t>
            </a:r>
            <a:r>
              <a:rPr lang="en-CA" dirty="0"/>
              <a:t>([ih,m1,ih]);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(m3,m32);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(m3,m33);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(m3,m34);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(m3.toString(),",",m32.toString(),",",m33.toString(),",",m34.toString()));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39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 that my software uses a different ordering of states:</a:t>
            </a:r>
          </a:p>
          <a:p>
            <a:r>
              <a:rPr lang="en-CA" dirty="0"/>
              <a:t>console.log(CMatrix.gate4x4cnot.toString());</a:t>
            </a:r>
          </a:p>
          <a:p>
            <a:r>
              <a:rPr lang="en-CA" dirty="0"/>
              <a:t>outputs:</a:t>
            </a:r>
          </a:p>
          <a:p>
            <a:r>
              <a:rPr lang="en-CA" dirty="0"/>
              <a:t>[1,_,_,_]</a:t>
            </a:r>
          </a:p>
          <a:p>
            <a:r>
              <a:rPr lang="en-CA" dirty="0"/>
              <a:t>[_,_,_,1]</a:t>
            </a:r>
          </a:p>
          <a:p>
            <a:r>
              <a:rPr lang="en-CA" dirty="0"/>
              <a:t>[_,_,1,_]</a:t>
            </a:r>
          </a:p>
          <a:p>
            <a:r>
              <a:rPr lang="en-CA" dirty="0"/>
              <a:t>[_,1,_,_]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87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61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https://physics.stackexchange.com/questions/312532/is-there-a-way-to-represent-a-3-qubit-system-using-3-bloch-spheres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5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14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https://algassert.com/quirk#circuit={%22cols%22:[[%22X%22],[%22Y%22],[%22H%22],[%22Z%22]]}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|0&gt;---(+)---(y)---</a:t>
            </a:r>
            <a:r>
              <a:rPr lang="en-CA" dirty="0" err="1"/>
              <a:t>hadamard</a:t>
            </a:r>
            <a:r>
              <a:rPr lang="en-CA" dirty="0"/>
              <a:t>---(z)---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Sim.ketZero</a:t>
            </a:r>
            <a:r>
              <a:rPr lang="en-CA" dirty="0"/>
              <a:t> /*q0*/;</a:t>
            </a:r>
          </a:p>
          <a:p>
            <a:r>
              <a:rPr lang="en-CA" dirty="0"/>
              <a:t>step1 = CMatrix.gate2x2not;</a:t>
            </a:r>
          </a:p>
          <a:p>
            <a:r>
              <a:rPr lang="en-CA" dirty="0"/>
              <a:t>step2 = CMatrix.gate2x2y;</a:t>
            </a:r>
          </a:p>
          <a:p>
            <a:r>
              <a:rPr lang="en-CA" dirty="0"/>
              <a:t>step3 = CMatrix.gate2x2hadamard;</a:t>
            </a:r>
          </a:p>
          <a:p>
            <a:r>
              <a:rPr lang="en-CA" dirty="0"/>
              <a:t>step4 = CMatrix.gate2x2z;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step4,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StringUtil.concatMultiline</a:t>
            </a:r>
            <a:r>
              <a:rPr lang="en-CA" dirty="0"/>
              <a:t>(</a:t>
            </a:r>
          </a:p>
          <a:p>
            <a:r>
              <a:rPr lang="en-CA" dirty="0"/>
              <a:t>    step4.toString(),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4CD8-8A81-28F2-E3E4-16814CC56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52DF8-4478-FD50-6C82-F86F7E2B2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1CA5-8A80-1151-93BD-086890BC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35ECF-0D00-8B9D-CF6B-E482A1B4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618A2-4E62-C7EE-44E2-AFBDA68F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57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E0DA-3B4A-5D2D-73C2-FC6FB6B0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B40BF-79C6-97FC-5504-E35F1CE44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8897-310E-BEAF-FC31-C196617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84A05-E2C8-799E-F16A-FE52D80C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8E0B-5898-9DC6-816A-C108BDC0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D1AE8-5C3A-B600-659A-14ED589B2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A2819-EDB2-B65A-C87D-B32C4CD5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DF8A-4832-0846-0FF9-5C2D66C2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178F9-847E-5CC2-7411-2291BFB7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53A-E795-03C0-C4D5-EB8EF61A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2F71-9DCD-1B33-5051-7774091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57E7-AEA9-EAA0-3C2F-BDE8C888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92AA-164D-31E1-28FC-91199601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5D44-1BD5-8D95-3326-C59EF326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6C53-EE9E-A194-01FE-670A56AB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310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74FB-283A-6653-E53C-9C92291E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9A81-6F86-A4E6-17DA-EFA82F8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2749E-63F9-23FF-4535-CC4525E8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3315-926C-2E8C-E6F7-FE6AB87F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7C79-87BF-D38A-3959-4B0ABD15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55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BC7E-9C03-E3F9-D996-0F79D2E5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AED2-F8F5-75A6-4263-2E9D8E079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878AF-1CD8-5CD5-C06A-01F82B6E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108AC-FB6A-D3D5-FEC1-385A263A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F4FAF-C31C-68F3-C56E-2B8DDCD2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B8E74-BC64-A24F-7CC1-D04E3A01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1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735D-F4D3-39C1-AF53-63871C97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1B53-1B1B-E78B-5DE3-3A0B1CB25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0875A-1E13-F04C-BB5B-781B2BC6F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D16AA-8F7B-53BC-4B20-9FB4E570D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D7DD9-85FB-07CE-E56E-A345DBADD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D71311-EDFD-7A4C-5ED6-BC52983B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DB279-EB30-DD2E-AFFA-AF95660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595E0-8ACC-96FD-27B4-3B757EEF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45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E6D3-F5F3-7272-C42A-704C013D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94035-86EC-FA7F-1CBB-CD9A58F5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1B29-4824-62D9-2FCC-02C18F43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10A30-6022-6D0E-EE0A-6D6E96F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8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A1C60-4EE7-5662-C63F-856435A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9D558-CC1C-D835-8BDA-FF7787F1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D02E-0AE3-96AA-2014-0B5F9637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29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C89-753B-7102-3B15-A6FFC5F9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78A5-DEF0-AFF8-5D72-2F64D68E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5C873-270B-4038-ABC1-ECA546BF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2B4DB-152E-53C2-B432-296B8018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177FD-67A5-7B33-4796-F6A538B9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BC84E-5C4A-8CC2-5F5A-46CCD3FF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82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9D49-A369-451E-8B65-E4635D1D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DA6E9-892C-35CE-B375-2A077ECC8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87D9C-0D56-26A7-7A13-7F41FA163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7591-3439-4470-027B-1149BBCC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94EF8-C864-6189-361A-414EB1AC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80C7-E8BB-36F6-F69B-08C95251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4462F-1643-C974-F677-20A33E38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46E3-468C-BD23-94FC-D23984259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B7A1B-9F14-59AA-7563-6A9905DAC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D410-0CB7-45A8-A9A7-AECAB7A5492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77767-9DF7-9268-7B71-4575048D9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7FBD-B975-A9AB-B37B-456C8F17C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87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41yWg38O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Quantum_logic_ga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JMcGuffin/muqcs.js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67-017-01904-7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or%27s_algorith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lgassert.com/quirk" TargetMode="External"/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-computing.ibm.com/composer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-computing.ibm.com/composer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mjmcguffin.github.io/muqcs.j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mjmcguffin.github.io/muqcs.j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harvard.edu/handle/1/37368560" TargetMode="External"/><Relationship Id="rId2" Type="http://schemas.openxmlformats.org/officeDocument/2006/relationships/hyperlink" Target="https://nrs.harvard.edu/URN-3:HUL.INSTREPOS:373685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hal.archives-ouvertes.fr/hal-0226424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hyperlink" Target="https://algassert.com/post/1716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030-63689-0?&amp;utm_medium=display&amp;utm_source=criteo&amp;utm_campaign=3_fjp8312_product_us_springerlink&amp;utm_content=us_banner_29012020" TargetMode="External"/><Relationship Id="rId2" Type="http://schemas.openxmlformats.org/officeDocument/2006/relationships/hyperlink" Target="http://www.thomaswon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WDaTqG3UM0Ow0QWaxeeYTmr0hyF1duRl" TargetMode="External"/><Relationship Id="rId5" Type="http://schemas.openxmlformats.org/officeDocument/2006/relationships/hyperlink" Target="https://scottaaronson.blog/?p=208" TargetMode="External"/><Relationship Id="rId4" Type="http://schemas.openxmlformats.org/officeDocument/2006/relationships/hyperlink" Target="https://library.oapen.org/bitstream/handle/20.500.12657/48236/978303061601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3CA5-5266-79F9-D8C8-920F622E0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1709"/>
            <a:ext cx="12192000" cy="2434660"/>
          </a:xfrm>
        </p:spPr>
        <p:txBody>
          <a:bodyPr>
            <a:normAutofit/>
          </a:bodyPr>
          <a:lstStyle/>
          <a:p>
            <a:r>
              <a:rPr lang="en-CA" dirty="0"/>
              <a:t>Simulating and Visualizing</a:t>
            </a:r>
            <a:br>
              <a:rPr lang="en-CA" dirty="0"/>
            </a:br>
            <a:r>
              <a:rPr lang="en-CA" dirty="0"/>
              <a:t>Quantum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74AE7-40B0-6F6A-3057-5DE4BDA26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281"/>
            <a:ext cx="9144000" cy="332256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Michael McGuffin, </a:t>
            </a:r>
            <a:r>
              <a:rPr lang="en-CA" altLang="ja-JP" sz="4000" dirty="0"/>
              <a:t>Professor</a:t>
            </a:r>
            <a:endParaRPr lang="ja-JP" altLang="en-US" sz="4000" dirty="0"/>
          </a:p>
          <a:p>
            <a:r>
              <a:rPr lang="en-US" altLang="ja-JP" sz="4000" dirty="0"/>
              <a:t>École de </a:t>
            </a:r>
            <a:r>
              <a:rPr lang="en-US" altLang="ja-JP" sz="4000" dirty="0" err="1"/>
              <a:t>Technologie</a:t>
            </a:r>
            <a:r>
              <a:rPr lang="en-US" altLang="ja-JP" sz="4000" dirty="0"/>
              <a:t> Supérieure (ETS),</a:t>
            </a:r>
          </a:p>
          <a:p>
            <a:r>
              <a:rPr lang="en-US" altLang="ja-JP" sz="4000" dirty="0"/>
              <a:t>Created 2023</a:t>
            </a:r>
            <a:r>
              <a:rPr lang="en-CA" altLang="ja-JP" sz="4000" dirty="0"/>
              <a:t>-</a:t>
            </a:r>
            <a:r>
              <a:rPr lang="en-US" altLang="ja-JP" sz="4000" dirty="0"/>
              <a:t>11</a:t>
            </a:r>
            <a:r>
              <a:rPr lang="en-CA" altLang="ja-JP" sz="4000" dirty="0"/>
              <a:t>-</a:t>
            </a:r>
            <a:r>
              <a:rPr lang="en-US" altLang="ja-JP" sz="4000" dirty="0"/>
              <a:t>24; updated 2023-12-06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7695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of a qubit in superposition can result in 0 or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6" y="22953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6367493" y="1357744"/>
            <a:ext cx="539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0,</a:t>
            </a:r>
            <a:br>
              <a:rPr lang="en-CA" sz="4000" dirty="0"/>
            </a:br>
            <a:r>
              <a:rPr lang="en-CA" sz="4000" dirty="0"/>
              <a:t>sometimes 1.</a:t>
            </a:r>
          </a:p>
          <a:p>
            <a:r>
              <a:rPr lang="en-CA" sz="4000" dirty="0"/>
              <a:t>If we execute the circuit and measure many times, we find the probabilities of 0 and 1 are close to 50%.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1791365" y="5169436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</p:cNvCxnSpPr>
          <p:nvPr/>
        </p:nvCxnSpPr>
        <p:spPr>
          <a:xfrm flipV="1">
            <a:off x="3158836" y="2964873"/>
            <a:ext cx="471055" cy="22045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5D470-AF1B-2496-5F20-377075CB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3" y="3239194"/>
            <a:ext cx="386529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Uncorrelated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4" y="18381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7143348" y="1177635"/>
            <a:ext cx="4785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</a:t>
            </a:r>
            <a:br>
              <a:rPr lang="en-CA" sz="4000" dirty="0"/>
            </a:br>
            <a:r>
              <a:rPr lang="en-CA" sz="4000" dirty="0"/>
              <a:t>sometimes 01, sometimes 10, sometimes 11, each with 25% probability.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475183" y="526641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94101" y="2507673"/>
            <a:ext cx="1134008" cy="275874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62D429-159C-6081-516A-AE240A75F857}"/>
              </a:ext>
            </a:extLst>
          </p:cNvPr>
          <p:cNvSpPr txBox="1"/>
          <p:nvPr/>
        </p:nvSpPr>
        <p:spPr>
          <a:xfrm>
            <a:off x="3982448" y="5290875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67846F-B9B9-B4F0-0D90-15C26D8C4EF6}"/>
              </a:ext>
            </a:extLst>
          </p:cNvPr>
          <p:cNvCxnSpPr>
            <a:cxnSpLocks/>
          </p:cNvCxnSpPr>
          <p:nvPr/>
        </p:nvCxnSpPr>
        <p:spPr>
          <a:xfrm flipH="1" flipV="1">
            <a:off x="3228109" y="3901975"/>
            <a:ext cx="831273" cy="138890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1D0A-B482-142F-5C7D-728A65A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240434"/>
            <a:ext cx="10515600" cy="1325563"/>
          </a:xfrm>
        </p:spPr>
        <p:txBody>
          <a:bodyPr/>
          <a:lstStyle/>
          <a:p>
            <a:r>
              <a:rPr lang="en-CA" dirty="0"/>
              <a:t>Circuit that entangles two qubits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65E3B-3C4D-D56D-BDBF-ED6D0E6E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1973667"/>
            <a:ext cx="4867954" cy="2467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445F17-7024-4A52-0BEB-225BF997A954}"/>
              </a:ext>
            </a:extLst>
          </p:cNvPr>
          <p:cNvSpPr txBox="1"/>
          <p:nvPr/>
        </p:nvSpPr>
        <p:spPr>
          <a:xfrm>
            <a:off x="7616162" y="1583375"/>
            <a:ext cx="44431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 sometimes 11,</a:t>
            </a:r>
          </a:p>
          <a:p>
            <a:r>
              <a:rPr lang="en-CA" sz="4000" dirty="0"/>
              <a:t>never 01 nor 10.</a:t>
            </a:r>
          </a:p>
          <a:p>
            <a:r>
              <a:rPr lang="en-CA" sz="4000" dirty="0"/>
              <a:t>This correlation means the qubits were entangled.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A8CD9-D79E-F78C-CA26-78B9B094AC68}"/>
              </a:ext>
            </a:extLst>
          </p:cNvPr>
          <p:cNvSpPr txBox="1"/>
          <p:nvPr/>
        </p:nvSpPr>
        <p:spPr>
          <a:xfrm>
            <a:off x="239656" y="4973781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C8D9E-D185-44B5-1951-7A62898B8E2B}"/>
              </a:ext>
            </a:extLst>
          </p:cNvPr>
          <p:cNvSpPr txBox="1"/>
          <p:nvPr/>
        </p:nvSpPr>
        <p:spPr>
          <a:xfrm>
            <a:off x="3927909" y="498103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C7E20-C4AF-7EEB-2714-E804200DB78E}"/>
              </a:ext>
            </a:extLst>
          </p:cNvPr>
          <p:cNvCxnSpPr>
            <a:cxnSpLocks/>
          </p:cNvCxnSpPr>
          <p:nvPr/>
        </p:nvCxnSpPr>
        <p:spPr>
          <a:xfrm flipV="1">
            <a:off x="1607127" y="2550319"/>
            <a:ext cx="1160391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129113-B529-6693-50E6-304C55FBED8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58574" y="2550319"/>
            <a:ext cx="1618917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C1351-1D49-D9A2-588B-AA17F34A6BC5}"/>
              </a:ext>
            </a:extLst>
          </p:cNvPr>
          <p:cNvCxnSpPr>
            <a:cxnSpLocks/>
          </p:cNvCxnSpPr>
          <p:nvPr/>
        </p:nvCxnSpPr>
        <p:spPr>
          <a:xfrm flipH="1" flipV="1">
            <a:off x="3641364" y="3783978"/>
            <a:ext cx="317153" cy="123366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56A5-D313-2771-F55D-E0DBD661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is its own inverse.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</a:t>
            </a:r>
            <a:r>
              <a:rPr lang="en-CA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7EC31-9444-84FD-3C16-31FC3A04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753"/>
            <a:ext cx="4544059" cy="124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BD128B-C3ED-7870-9B47-4E5F410EDC58}"/>
              </a:ext>
            </a:extLst>
          </p:cNvPr>
          <p:cNvSpPr txBox="1"/>
          <p:nvPr/>
        </p:nvSpPr>
        <p:spPr>
          <a:xfrm>
            <a:off x="627583" y="473249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F63A5-A956-A003-9CDD-412D3B7627A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46501" y="2563091"/>
            <a:ext cx="524408" cy="216940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84864-D2E9-1CEC-2AC7-1B217EA0F174}"/>
              </a:ext>
            </a:extLst>
          </p:cNvPr>
          <p:cNvSpPr txBox="1"/>
          <p:nvPr/>
        </p:nvSpPr>
        <p:spPr>
          <a:xfrm>
            <a:off x="6594764" y="2105044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always 0.</a:t>
            </a:r>
          </a:p>
          <a:p>
            <a:r>
              <a:rPr lang="en-CA" sz="4000" dirty="0"/>
              <a:t>We can say that the two superposed states destructively interfere in the second H gate.</a:t>
            </a:r>
          </a:p>
        </p:txBody>
      </p:sp>
    </p:spTree>
    <p:extLst>
      <p:ext uri="{BB962C8B-B14F-4D97-AF65-F5344CB8AC3E}">
        <p14:creationId xmlns:p14="http://schemas.microsoft.com/office/powerpoint/2010/main" val="60525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90C-CE95-B9C4-80E7-CB6528CC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211307"/>
            <a:ext cx="10515600" cy="1325563"/>
          </a:xfrm>
        </p:spPr>
        <p:txBody>
          <a:bodyPr/>
          <a:lstStyle/>
          <a:p>
            <a:r>
              <a:rPr lang="en-CA" dirty="0"/>
              <a:t>The control bit does not just “read”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27C8-9F8D-6999-ECC2-175AE2D8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959741"/>
            <a:ext cx="5763429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CC63D-8B29-686C-94D0-D3A9355D40CE}"/>
              </a:ext>
            </a:extLst>
          </p:cNvPr>
          <p:cNvSpPr txBox="1"/>
          <p:nvPr/>
        </p:nvSpPr>
        <p:spPr>
          <a:xfrm>
            <a:off x="6435437" y="1212743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can be 00, 01, 10, or 11, each with 25% probability!</a:t>
            </a:r>
          </a:p>
          <a:p>
            <a:r>
              <a:rPr lang="en-CA" sz="4000" dirty="0"/>
              <a:t>So the second H gate no longer has the same effect as previously.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FEF1-3A4D-FE62-EF09-7F2E6B26A235}"/>
              </a:ext>
            </a:extLst>
          </p:cNvPr>
          <p:cNvSpPr txBox="1"/>
          <p:nvPr/>
        </p:nvSpPr>
        <p:spPr>
          <a:xfrm>
            <a:off x="6331528" y="5261698"/>
            <a:ext cx="5763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Explanation by Maria </a:t>
            </a:r>
            <a:r>
              <a:rPr lang="en-CA" sz="2800" dirty="0" err="1"/>
              <a:t>Violaris</a:t>
            </a:r>
            <a:r>
              <a:rPr lang="en-CA" sz="2800" dirty="0"/>
              <a:t>: </a:t>
            </a:r>
            <a:r>
              <a:rPr lang="en-CA" sz="2800" dirty="0">
                <a:hlinkClick r:id="rId3"/>
              </a:rPr>
              <a:t>https://www.youtube.com/watch?v=CI41yWg38Oo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114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2F6-CEFE-DD1E-0BA9-351A2984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4" y="168409"/>
            <a:ext cx="11457709" cy="1850104"/>
          </a:xfrm>
        </p:spPr>
        <p:txBody>
          <a:bodyPr>
            <a:noAutofit/>
          </a:bodyPr>
          <a:lstStyle/>
          <a:p>
            <a:r>
              <a:rPr lang="en-CA" sz="3200" dirty="0"/>
              <a:t>There are equivalent sets of gates.  The three equations below are all equivalent to each other (we can see this by adding more H gates and canceling gates when possible).  These equivalences also seem to reverse the direction of causality in the CNOT gate!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7F64DD-5AE1-8FCB-E885-2C78F2D8B706}"/>
              </a:ext>
            </a:extLst>
          </p:cNvPr>
          <p:cNvGrpSpPr>
            <a:grpSpLocks noChangeAspect="1"/>
          </p:cNvGrpSpPr>
          <p:nvPr/>
        </p:nvGrpSpPr>
        <p:grpSpPr>
          <a:xfrm>
            <a:off x="5835956" y="4699096"/>
            <a:ext cx="6199436" cy="1581439"/>
            <a:chOff x="3704016" y="4924959"/>
            <a:chExt cx="5266952" cy="1343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C72533-A64E-91ED-88CA-1D7A952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16" y="4977763"/>
              <a:ext cx="2340978" cy="12379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EABC2F-E32C-FF8C-9DDE-27ADD763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789" y="4924959"/>
              <a:ext cx="2376179" cy="13435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51019-8E73-2702-91DA-EA4A70298CE8}"/>
                </a:ext>
              </a:extLst>
            </p:cNvPr>
            <p:cNvSpPr txBox="1"/>
            <p:nvPr/>
          </p:nvSpPr>
          <p:spPr>
            <a:xfrm>
              <a:off x="5969848" y="5181245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359999-C537-2F4D-05A9-8EC2C26E0C20}"/>
              </a:ext>
            </a:extLst>
          </p:cNvPr>
          <p:cNvGrpSpPr>
            <a:grpSpLocks noChangeAspect="1"/>
          </p:cNvGrpSpPr>
          <p:nvPr/>
        </p:nvGrpSpPr>
        <p:grpSpPr>
          <a:xfrm>
            <a:off x="5825568" y="2330002"/>
            <a:ext cx="6268496" cy="1650499"/>
            <a:chOff x="3639478" y="3361490"/>
            <a:chExt cx="5325623" cy="1402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148D8B-973C-6FBF-1C6F-B6ECF345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478" y="3361490"/>
              <a:ext cx="2470054" cy="14022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74B8E-D8E2-1AC5-8FFD-B60790EF3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0655" y="3379092"/>
              <a:ext cx="2364446" cy="13670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29C4A-A57D-B2DD-D886-5E92FFD223FA}"/>
                </a:ext>
              </a:extLst>
            </p:cNvPr>
            <p:cNvSpPr txBox="1"/>
            <p:nvPr/>
          </p:nvSpPr>
          <p:spPr>
            <a:xfrm>
              <a:off x="6005050" y="3647112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E6BCD0-68C8-F837-B51A-BF36D92DA932}"/>
              </a:ext>
            </a:extLst>
          </p:cNvPr>
          <p:cNvGrpSpPr>
            <a:grpSpLocks noChangeAspect="1"/>
          </p:cNvGrpSpPr>
          <p:nvPr/>
        </p:nvGrpSpPr>
        <p:grpSpPr>
          <a:xfrm>
            <a:off x="185841" y="2758092"/>
            <a:ext cx="4487375" cy="1678121"/>
            <a:chOff x="332167" y="2967642"/>
            <a:chExt cx="3812411" cy="14257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065BB0-03B0-55D0-7369-9AACE531B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67" y="2967642"/>
              <a:ext cx="2340977" cy="14257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D07D2-B795-711E-AC44-D87D53A22748}"/>
                </a:ext>
              </a:extLst>
            </p:cNvPr>
            <p:cNvSpPr txBox="1"/>
            <p:nvPr/>
          </p:nvSpPr>
          <p:spPr>
            <a:xfrm>
              <a:off x="2603865" y="3264998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6B7187-5950-BF4E-5263-1FEE8A05D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91975" y="2967642"/>
              <a:ext cx="952603" cy="142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43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E7C5-5E40-208B-614D-25FEC64B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27" y="804391"/>
            <a:ext cx="3248891" cy="2024784"/>
          </a:xfrm>
        </p:spPr>
        <p:txBody>
          <a:bodyPr>
            <a:normAutofit/>
          </a:bodyPr>
          <a:lstStyle/>
          <a:p>
            <a:r>
              <a:rPr lang="en-CA" dirty="0"/>
              <a:t>Each gate can be described with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53B8-1C02-E668-B3F9-FCBEA4AC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57" y="0"/>
            <a:ext cx="815821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DF292-7AAC-BD65-DC3E-ADE8EED8C7EB}"/>
              </a:ext>
            </a:extLst>
          </p:cNvPr>
          <p:cNvSpPr txBox="1"/>
          <p:nvPr/>
        </p:nvSpPr>
        <p:spPr>
          <a:xfrm>
            <a:off x="339436" y="5742726"/>
            <a:ext cx="306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 adapted from </a:t>
            </a:r>
            <a:r>
              <a:rPr lang="en-CA" dirty="0">
                <a:hlinkClick r:id="rId4"/>
              </a:rPr>
              <a:t>https://en.wikipedia.org/wiki/Quantum_logic_gate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30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262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75D0F-E0EE-1F59-46DE-A5BA3FECA86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DCE957-52B2-CFFC-85F4-C4985831A5C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34EDCD-70A8-8341-8B4E-AA1B000C92A5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4B091-8573-27F8-BEF2-6E2903634FA5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656B4-DC9F-A71A-7489-43AA051E9E2F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C62D68-B0F6-20B4-4777-21911FA4EFF3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4DECFC-0E52-5CFF-B227-7EB7DEDA1723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7562C-0393-2FBE-E711-A1B8BBB1BB79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289402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0B0C-62F6-7035-8F3A-20ECDDAC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4842"/>
            <a:ext cx="10515600" cy="610983"/>
          </a:xfrm>
        </p:spPr>
        <p:txBody>
          <a:bodyPr>
            <a:normAutofit fontScale="90000"/>
          </a:bodyPr>
          <a:lstStyle/>
          <a:p>
            <a:r>
              <a:rPr lang="en-CA" dirty="0"/>
              <a:t>Bra and </a:t>
            </a:r>
            <a:r>
              <a:rPr lang="en-CA" dirty="0" err="1"/>
              <a:t>ket</a:t>
            </a:r>
            <a:r>
              <a:rPr lang="en-CA" dirty="0"/>
              <a:t>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8428-18B3-16C4-2A1E-6D1DF196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1" y="730796"/>
            <a:ext cx="11607637" cy="5445039"/>
          </a:xfrm>
        </p:spPr>
        <p:txBody>
          <a:bodyPr/>
          <a:lstStyle/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is read as “bra psi”, and means the state psi as a </a:t>
            </a:r>
            <a:r>
              <a:rPr lang="en-CA" u="sng" dirty="0"/>
              <a:t>row</a:t>
            </a:r>
            <a:r>
              <a:rPr lang="en-CA" dirty="0"/>
              <a:t> vector</a:t>
            </a:r>
          </a:p>
          <a:p>
            <a:r>
              <a:rPr lang="en-CA" dirty="0"/>
              <a:t>|</a:t>
            </a:r>
            <a:r>
              <a:rPr lang="el-GR" dirty="0"/>
              <a:t>ψ</a:t>
            </a:r>
            <a:r>
              <a:rPr lang="en-CA" dirty="0"/>
              <a:t>&gt; is “</a:t>
            </a:r>
            <a:r>
              <a:rPr lang="en-CA" dirty="0" err="1"/>
              <a:t>ket</a:t>
            </a:r>
            <a:r>
              <a:rPr lang="en-CA" dirty="0"/>
              <a:t> psi”, the state psi as a </a:t>
            </a:r>
            <a:r>
              <a:rPr lang="en-CA" u="sng" dirty="0"/>
              <a:t>column</a:t>
            </a:r>
            <a:r>
              <a:rPr lang="en-CA" dirty="0"/>
              <a:t> vector</a:t>
            </a:r>
          </a:p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and |</a:t>
            </a:r>
            <a:r>
              <a:rPr lang="el-GR" dirty="0"/>
              <a:t>ψ</a:t>
            </a:r>
            <a:r>
              <a:rPr lang="en-CA" dirty="0"/>
              <a:t>&gt; are the conjugate transpose of each other</a:t>
            </a:r>
            <a:br>
              <a:rPr lang="en-CA" dirty="0"/>
            </a:br>
            <a:r>
              <a:rPr lang="en-CA" dirty="0"/>
              <a:t>(their imaginary parts have opposite signs), i.e., &lt;</a:t>
            </a:r>
            <a:r>
              <a:rPr lang="el-GR" dirty="0"/>
              <a:t>ψ</a:t>
            </a:r>
            <a:r>
              <a:rPr lang="en-CA" dirty="0"/>
              <a:t>| = |</a:t>
            </a:r>
            <a:r>
              <a:rPr lang="el-GR" dirty="0"/>
              <a:t>ψ</a:t>
            </a:r>
            <a:r>
              <a:rPr lang="en-CA" dirty="0"/>
              <a:t>&gt;* or &lt;</a:t>
            </a:r>
            <a:r>
              <a:rPr lang="el-GR" dirty="0"/>
              <a:t>ψ</a:t>
            </a:r>
            <a:r>
              <a:rPr lang="en-CA" dirty="0"/>
              <a:t>| = |</a:t>
            </a:r>
            <a:r>
              <a:rPr lang="el-GR" dirty="0"/>
              <a:t>ψ</a:t>
            </a:r>
            <a:r>
              <a:rPr lang="en-CA" dirty="0"/>
              <a:t>&gt;†</a:t>
            </a:r>
          </a:p>
          <a:p>
            <a:r>
              <a:rPr lang="en-CA" dirty="0"/>
              <a:t>&lt;</a:t>
            </a:r>
            <a:r>
              <a:rPr lang="en-CA" dirty="0" err="1"/>
              <a:t>a|b</a:t>
            </a:r>
            <a:r>
              <a:rPr lang="en-CA" dirty="0"/>
              <a:t>&gt; means the dot product of the row vector a with the column vector b, for example: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|b&gt;&lt;a| means the matrix product resulting from column vector b multiplied by row vector a, for example: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/>
              <p:nvPr/>
            </p:nvSpPr>
            <p:spPr>
              <a:xfrm>
                <a:off x="4541921" y="3515536"/>
                <a:ext cx="3108159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921" y="3515536"/>
                <a:ext cx="3108159" cy="7568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/>
              <p:nvPr/>
            </p:nvSpPr>
            <p:spPr>
              <a:xfrm>
                <a:off x="3259134" y="5575275"/>
                <a:ext cx="5673733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4" y="5575275"/>
                <a:ext cx="5673733" cy="756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1125434" y="3127296"/>
            <a:ext cx="8183912" cy="2225274"/>
            <a:chOff x="2703151" y="4540768"/>
            <a:chExt cx="8183912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408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 (complex numbers)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5E8E06-0373-848D-097A-F6BDE0DBA558}"/>
              </a:ext>
            </a:extLst>
          </p:cNvPr>
          <p:cNvSpPr txBox="1"/>
          <p:nvPr/>
        </p:nvSpPr>
        <p:spPr>
          <a:xfrm>
            <a:off x="6923201" y="171390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84D5-408B-3C11-3426-61D17F8D3CC3}"/>
              </a:ext>
            </a:extLst>
          </p:cNvPr>
          <p:cNvSpPr txBox="1"/>
          <p:nvPr/>
        </p:nvSpPr>
        <p:spPr>
          <a:xfrm>
            <a:off x="6923201" y="209461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F8B8B9-180C-8D6C-144B-DC134319C004}"/>
              </a:ext>
            </a:extLst>
          </p:cNvPr>
          <p:cNvCxnSpPr>
            <a:cxnSpLocks/>
          </p:cNvCxnSpPr>
          <p:nvPr/>
        </p:nvCxnSpPr>
        <p:spPr>
          <a:xfrm flipH="1">
            <a:off x="5647206" y="1899047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1A6C7-36F9-AFD8-E5EF-20A50C509E82}"/>
              </a:ext>
            </a:extLst>
          </p:cNvPr>
          <p:cNvCxnSpPr>
            <a:cxnSpLocks/>
          </p:cNvCxnSpPr>
          <p:nvPr/>
        </p:nvCxnSpPr>
        <p:spPr>
          <a:xfrm flipH="1">
            <a:off x="5621082" y="2301478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93EE32B-BF00-EA1E-E54C-96D7E529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5" y="775874"/>
            <a:ext cx="10353150" cy="581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4" y="55260"/>
            <a:ext cx="11839050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4118907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9" y="134637"/>
            <a:ext cx="11399145" cy="672336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We might think that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a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b |1&gt; has 4 degrees of freedom, but …</a:t>
            </a:r>
            <a:endParaRPr lang="en-CA" dirty="0"/>
          </a:p>
          <a:p>
            <a:r>
              <a:rPr lang="en-CA" dirty="0"/>
              <a:t>The probability of measuring a particular base state is given by the squared magnitude of the amplitude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Probability of measuring 0 is |a|</a:t>
            </a:r>
            <a:r>
              <a:rPr lang="en-CA" baseline="30000" dirty="0"/>
              <a:t>2</a:t>
            </a:r>
          </a:p>
          <a:p>
            <a:r>
              <a:rPr lang="en-CA" dirty="0"/>
              <a:t>Probability of measuring 1 is |b|</a:t>
            </a:r>
            <a:r>
              <a:rPr lang="en-CA" baseline="30000" dirty="0"/>
              <a:t>2</a:t>
            </a:r>
            <a:endParaRPr lang="en-CA" dirty="0"/>
          </a:p>
          <a:p>
            <a:r>
              <a:rPr lang="en-CA" dirty="0"/>
              <a:t>Constraint: |a|</a:t>
            </a:r>
            <a:r>
              <a:rPr lang="en-CA" baseline="30000" dirty="0"/>
              <a:t>2</a:t>
            </a:r>
            <a:r>
              <a:rPr lang="en-CA" dirty="0"/>
              <a:t>+|b|</a:t>
            </a:r>
            <a:r>
              <a:rPr lang="en-CA" baseline="30000" dirty="0"/>
              <a:t>2</a:t>
            </a:r>
            <a:r>
              <a:rPr lang="en-CA" dirty="0"/>
              <a:t> = 1   (this removes one degree of freedom)</a:t>
            </a:r>
          </a:p>
          <a:p>
            <a:r>
              <a:rPr lang="en-CA" dirty="0"/>
              <a:t>We can also multiply the amplitudes by some number </a:t>
            </a:r>
            <a:r>
              <a:rPr lang="en-CA" dirty="0" err="1"/>
              <a:t>e</a:t>
            </a:r>
            <a:r>
              <a:rPr lang="en-CA" baseline="30000" dirty="0" err="1"/>
              <a:t>iG</a:t>
            </a:r>
            <a:r>
              <a:rPr lang="en-CA" dirty="0"/>
              <a:t> to apply a </a:t>
            </a:r>
            <a:r>
              <a:rPr lang="en-CA" i="1" dirty="0"/>
              <a:t>global phase</a:t>
            </a:r>
            <a:r>
              <a:rPr lang="en-CA" dirty="0"/>
              <a:t> shift of angle G around the complex plane. This global phase shift has no physical meaning and cannot be measured. This removes another degree of freedom from the amplitudes. Sometimes we choose G to make the first amplitude a positive real number, so we can write</a:t>
            </a:r>
            <a:br>
              <a:rPr lang="en-CA" dirty="0"/>
            </a:b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</a:t>
            </a:r>
            <a:r>
              <a:rPr lang="en-CA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8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(1-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1/2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|1&gt; where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positive real.  This makes the two degrees of freedom,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more apparent.</a:t>
            </a: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4323149" y="1304704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Certain superposed states have special names: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/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/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/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/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/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5683120" y="4381260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/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6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658A-57F6-B9DA-9F40-34061204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6" y="1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en-CA" dirty="0"/>
              <a:t>Bloch sphere: to visualize one qubit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4E90E-5BB4-1CB4-0F49-2C08329AC0B5}"/>
              </a:ext>
            </a:extLst>
          </p:cNvPr>
          <p:cNvSpPr txBox="1"/>
          <p:nvPr/>
        </p:nvSpPr>
        <p:spPr>
          <a:xfrm>
            <a:off x="280491" y="587250"/>
            <a:ext cx="11689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apply a global phase shift to obtain the form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cos(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|0&gt; + </a:t>
            </a:r>
            <a:r>
              <a:rPr lang="en-CA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0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sin(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|1&gt;</a:t>
            </a:r>
          </a:p>
          <a:p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</a:rPr>
              <a:t>which has two degrees of freedom,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mapped to a surface.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vertical position of the point (encoded with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corresponds directly to the probability of measuring 0 or 1.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</a:t>
            </a:r>
            <a:r>
              <a:rPr lang="en-CA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relative phase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is only meaningful and measurable if there are other qubits.</a:t>
            </a:r>
            <a:endParaRPr lang="en-CA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8AFA5-56D4-77B2-B396-9BD682B25092}"/>
              </a:ext>
            </a:extLst>
          </p:cNvPr>
          <p:cNvSpPr txBox="1"/>
          <p:nvPr/>
        </p:nvSpPr>
        <p:spPr>
          <a:xfrm>
            <a:off x="280491" y="6326811"/>
            <a:ext cx="935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 quantum gates acting on 1 qubit are rotations in this space!</a:t>
            </a:r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A2431-F11B-4903-4608-30940143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88" y="2186262"/>
            <a:ext cx="7583224" cy="41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6451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  <a:br>
              <a:rPr lang="en-CA" sz="2400" dirty="0"/>
            </a:br>
            <a:r>
              <a:rPr lang="en-CA" sz="1400" dirty="0"/>
              <a:t>(this can be rewritten as |-&gt;</a:t>
            </a:r>
            <a:br>
              <a:rPr lang="en-CA" sz="1400" dirty="0"/>
            </a:br>
            <a:r>
              <a:rPr lang="en-CA" sz="1400" dirty="0"/>
              <a:t>using a global phase shift)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85E6A-56B1-D6B5-A7CC-3271888AD82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75820D-CB47-4B28-FAE0-8C16337A9BA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51ADEF-64B9-039B-0A5B-BC677D97B04F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AC092-74B7-36D2-C468-C7CF743EAB51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60394-A7A2-ECB4-8ADB-0952AED99066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209CA2-7C77-09A8-9B87-D083CD0C04D6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25A1AE-6B49-51D0-3AEA-A5A09F3F3E82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E84569-11AC-0F66-CD44-73E7B863FFD4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59183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E51A6-9B72-F2E8-468F-361296A525D5}"/>
              </a:ext>
            </a:extLst>
          </p:cNvPr>
          <p:cNvSpPr txBox="1"/>
          <p:nvPr/>
        </p:nvSpPr>
        <p:spPr>
          <a:xfrm>
            <a:off x="4549139" y="5857726"/>
            <a:ext cx="1934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85E4A-F8E2-036E-134D-502F2035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91" y="5942938"/>
            <a:ext cx="1602274" cy="8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71304-E091-BF87-A0DE-FB9C909F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28" y="6070586"/>
            <a:ext cx="3929407" cy="74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90FA4-27CD-A66D-5B79-D889EB38D4BA}"/>
              </a:ext>
            </a:extLst>
          </p:cNvPr>
          <p:cNvSpPr txBox="1"/>
          <p:nvPr/>
        </p:nvSpPr>
        <p:spPr>
          <a:xfrm>
            <a:off x="123147" y="150831"/>
            <a:ext cx="913515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|0&gt;---(+)---(y)---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---(z)---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CMatrix.gate2x2not;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CMatrix.gate2x2y;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CMatrix.gate2x2hadamard;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step4 = CMatrix.gate2x2z;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step4, step3, step2, step1, input ]);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step4.toString(),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step3.toString(),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2F1D2-1BB8-5247-1C12-688E3B81C319}"/>
              </a:ext>
            </a:extLst>
          </p:cNvPr>
          <p:cNvSpPr txBox="1"/>
          <p:nvPr/>
        </p:nvSpPr>
        <p:spPr>
          <a:xfrm>
            <a:off x="123147" y="4796307"/>
            <a:ext cx="1002009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[1,0 ] * [0.707,0.707 ] * [0 ,-1i] * [_,1] * [1] = |0&gt;[-0.707i]</a:t>
            </a:r>
          </a:p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[0,-1]   [0.707,-0.707]   [1i,0  ]   [1,_]   [_]   |1&gt;[0.707i ]</a:t>
            </a:r>
            <a:endParaRPr lang="en-CA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00363-3E16-E92F-91A4-0D5974AE8C48}"/>
              </a:ext>
            </a:extLst>
          </p:cNvPr>
          <p:cNvSpPr txBox="1"/>
          <p:nvPr/>
        </p:nvSpPr>
        <p:spPr>
          <a:xfrm>
            <a:off x="47135" y="5473720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My code’s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EAF6-5624-A017-DFDF-D2019175074C}"/>
              </a:ext>
            </a:extLst>
          </p:cNvPr>
          <p:cNvSpPr txBox="1"/>
          <p:nvPr/>
        </p:nvSpPr>
        <p:spPr>
          <a:xfrm>
            <a:off x="8620507" y="150831"/>
            <a:ext cx="3366539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using classes defined at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https://github.com/MJMcGuffin/muqcs.js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609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6056592" y="593736"/>
            <a:ext cx="5951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processing of qubits can be described with matrix multiplications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>
            <a:off x="4142597" y="398995"/>
            <a:ext cx="294822" cy="194906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6BC691-F152-E5D0-962B-04CF7B7F67BB}"/>
              </a:ext>
            </a:extLst>
          </p:cNvPr>
          <p:cNvSpPr txBox="1"/>
          <p:nvPr/>
        </p:nvSpPr>
        <p:spPr>
          <a:xfrm>
            <a:off x="4467777" y="1112232"/>
            <a:ext cx="12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ED1EB5-9EE8-D9DC-BE15-B4DD7B9C4874}"/>
              </a:ext>
            </a:extLst>
          </p:cNvPr>
          <p:cNvSpPr/>
          <p:nvPr/>
        </p:nvSpPr>
        <p:spPr>
          <a:xfrm flipH="1">
            <a:off x="830253" y="2536329"/>
            <a:ext cx="7735101" cy="1949067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B286CA-7BD1-8A57-4E0C-D798492B8838}"/>
              </a:ext>
            </a:extLst>
          </p:cNvPr>
          <p:cNvSpPr/>
          <p:nvPr/>
        </p:nvSpPr>
        <p:spPr>
          <a:xfrm>
            <a:off x="1593055" y="1649286"/>
            <a:ext cx="3354803" cy="286065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69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C80011-F90F-DB6A-880D-5A91D751DD33}"/>
              </a:ext>
            </a:extLst>
          </p:cNvPr>
          <p:cNvSpPr/>
          <p:nvPr/>
        </p:nvSpPr>
        <p:spPr>
          <a:xfrm>
            <a:off x="1183502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0048F0-749A-0FC7-F04C-1CBC12D09ACB}"/>
              </a:ext>
            </a:extLst>
          </p:cNvPr>
          <p:cNvSpPr/>
          <p:nvPr/>
        </p:nvSpPr>
        <p:spPr>
          <a:xfrm>
            <a:off x="2073126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D752C7-D8AC-8D7D-E5BE-4E60C75B5436}"/>
              </a:ext>
            </a:extLst>
          </p:cNvPr>
          <p:cNvSpPr/>
          <p:nvPr/>
        </p:nvSpPr>
        <p:spPr>
          <a:xfrm>
            <a:off x="2962750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37E546-1068-652C-7FEE-7847B77F443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27970" y="2702010"/>
            <a:ext cx="1547186" cy="70697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2A58F1-E18A-FE9B-F6E0-67FD8E3864DE}"/>
              </a:ext>
            </a:extLst>
          </p:cNvPr>
          <p:cNvCxnSpPr>
            <a:cxnSpLocks/>
          </p:cNvCxnSpPr>
          <p:nvPr/>
        </p:nvCxnSpPr>
        <p:spPr>
          <a:xfrm>
            <a:off x="2530848" y="2702010"/>
            <a:ext cx="1498311" cy="75957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713F71F-0FDF-AB73-4416-10BA9E441BDF}"/>
              </a:ext>
            </a:extLst>
          </p:cNvPr>
          <p:cNvSpPr/>
          <p:nvPr/>
        </p:nvSpPr>
        <p:spPr>
          <a:xfrm rot="10800000" flipH="1">
            <a:off x="1595907" y="2645277"/>
            <a:ext cx="6164725" cy="81630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55299F9-EF80-2EA1-0C17-7CB0174FA3DD}"/>
              </a:ext>
            </a:extLst>
          </p:cNvPr>
          <p:cNvSpPr/>
          <p:nvPr/>
        </p:nvSpPr>
        <p:spPr>
          <a:xfrm rot="16200000">
            <a:off x="1116226" y="2867257"/>
            <a:ext cx="294822" cy="97341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AB368BB-1CB0-93B2-3161-97665E9A8619}"/>
              </a:ext>
            </a:extLst>
          </p:cNvPr>
          <p:cNvSpPr/>
          <p:nvPr/>
        </p:nvSpPr>
        <p:spPr>
          <a:xfrm rot="16200000">
            <a:off x="2226514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98B31C-DB0B-1AE0-43F2-9B094B2E3068}"/>
              </a:ext>
            </a:extLst>
          </p:cNvPr>
          <p:cNvSpPr txBox="1"/>
          <p:nvPr/>
        </p:nvSpPr>
        <p:spPr>
          <a:xfrm>
            <a:off x="96657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4×4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59E5C-1012-F156-86FE-4918D3DB473C}"/>
              </a:ext>
            </a:extLst>
          </p:cNvPr>
          <p:cNvSpPr txBox="1"/>
          <p:nvPr/>
        </p:nvSpPr>
        <p:spPr>
          <a:xfrm>
            <a:off x="2049269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9B8633-CE13-549D-5849-0D22A3AF4603}"/>
              </a:ext>
            </a:extLst>
          </p:cNvPr>
          <p:cNvSpPr/>
          <p:nvPr/>
        </p:nvSpPr>
        <p:spPr>
          <a:xfrm rot="16200000">
            <a:off x="4049687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E9A3C5-5510-D4E9-8E9E-5062C8CFED11}"/>
              </a:ext>
            </a:extLst>
          </p:cNvPr>
          <p:cNvSpPr txBox="1"/>
          <p:nvPr/>
        </p:nvSpPr>
        <p:spPr>
          <a:xfrm>
            <a:off x="3872442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7EF7E9A-265C-6ACF-E3B7-FB497A2C7EF5}"/>
              </a:ext>
            </a:extLst>
          </p:cNvPr>
          <p:cNvSpPr/>
          <p:nvPr/>
        </p:nvSpPr>
        <p:spPr>
          <a:xfrm rot="16200000">
            <a:off x="5867756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4DCC69-0F02-7556-CD50-F6CAFD0C1FCD}"/>
              </a:ext>
            </a:extLst>
          </p:cNvPr>
          <p:cNvSpPr txBox="1"/>
          <p:nvPr/>
        </p:nvSpPr>
        <p:spPr>
          <a:xfrm>
            <a:off x="5690511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DAE10A78-99B4-B667-4BD3-8B6040983E50}"/>
              </a:ext>
            </a:extLst>
          </p:cNvPr>
          <p:cNvSpPr/>
          <p:nvPr/>
        </p:nvSpPr>
        <p:spPr>
          <a:xfrm rot="16200000">
            <a:off x="7362979" y="3162076"/>
            <a:ext cx="294822" cy="383781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640523-EF5A-95E9-D788-C4FEA080D066}"/>
              </a:ext>
            </a:extLst>
          </p:cNvPr>
          <p:cNvSpPr txBox="1"/>
          <p:nvPr/>
        </p:nvSpPr>
        <p:spPr>
          <a:xfrm>
            <a:off x="7150766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753EED6-F788-EA15-EA8B-5242E0CD8CA9}"/>
              </a:ext>
            </a:extLst>
          </p:cNvPr>
          <p:cNvSpPr/>
          <p:nvPr/>
        </p:nvSpPr>
        <p:spPr>
          <a:xfrm rot="16200000">
            <a:off x="8276533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F84D34-D6B7-D758-FEE8-476909C839E3}"/>
              </a:ext>
            </a:extLst>
          </p:cNvPr>
          <p:cNvSpPr txBox="1"/>
          <p:nvPr/>
        </p:nvSpPr>
        <p:spPr>
          <a:xfrm>
            <a:off x="8107135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B9813E7B-E3BC-63C7-12B8-F6A8FE7F3276}"/>
              </a:ext>
            </a:extLst>
          </p:cNvPr>
          <p:cNvSpPr/>
          <p:nvPr/>
        </p:nvSpPr>
        <p:spPr>
          <a:xfrm rot="16200000">
            <a:off x="9335805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392FD4-771E-1C9A-8F7B-342093A4097B}"/>
              </a:ext>
            </a:extLst>
          </p:cNvPr>
          <p:cNvSpPr txBox="1"/>
          <p:nvPr/>
        </p:nvSpPr>
        <p:spPr>
          <a:xfrm>
            <a:off x="9166407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94D4CDE8-7475-6111-DCAE-BB867D1733D4}"/>
              </a:ext>
            </a:extLst>
          </p:cNvPr>
          <p:cNvSpPr/>
          <p:nvPr/>
        </p:nvSpPr>
        <p:spPr>
          <a:xfrm rot="16200000">
            <a:off x="4978111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8D110C-AF44-4570-37B5-44569313F1E7}"/>
              </a:ext>
            </a:extLst>
          </p:cNvPr>
          <p:cNvSpPr txBox="1"/>
          <p:nvPr/>
        </p:nvSpPr>
        <p:spPr>
          <a:xfrm>
            <a:off x="480871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AAFDF-B9B3-9DC6-9057-C94560A8435A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26298D-EEEE-9DE1-D237-F50B8CD5A2CA}"/>
              </a:ext>
            </a:extLst>
          </p:cNvPr>
          <p:cNvCxnSpPr>
            <a:cxnSpLocks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19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4D26-A9E6-65FF-1103-9352710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95853"/>
            <a:ext cx="10347773" cy="874645"/>
          </a:xfrm>
        </p:spPr>
        <p:txBody>
          <a:bodyPr/>
          <a:lstStyle/>
          <a:p>
            <a:r>
              <a:rPr lang="en-CA" sz="4400" dirty="0"/>
              <a:t>Tensor product or </a:t>
            </a:r>
            <a:r>
              <a:rPr lang="en-CA" sz="4400" dirty="0" err="1"/>
              <a:t>kronecker</a:t>
            </a:r>
            <a:r>
              <a:rPr lang="en-CA" sz="4400" dirty="0"/>
              <a:t> product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E358A9-3B9D-AB7F-D713-F57D3F06D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89054"/>
              </p:ext>
            </p:extLst>
          </p:nvPr>
        </p:nvGraphicFramePr>
        <p:xfrm>
          <a:off x="6193235" y="1493819"/>
          <a:ext cx="492542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5">
                  <a:extLst>
                    <a:ext uri="{9D8B030D-6E8A-4147-A177-3AD203B41FA5}">
                      <a16:colId xmlns:a16="http://schemas.microsoft.com/office/drawing/2014/main" val="2684081953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417611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1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3141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5C7EBE-BF71-F0AF-1D9E-0B04F926D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51387"/>
              </p:ext>
            </p:extLst>
          </p:nvPr>
        </p:nvGraphicFramePr>
        <p:xfrm>
          <a:off x="1218263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1575E4-69A0-AFC1-A196-599DEF012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75806"/>
              </p:ext>
            </p:extLst>
          </p:nvPr>
        </p:nvGraphicFramePr>
        <p:xfrm>
          <a:off x="3671934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C2520-330A-74E1-2345-0DB8B03A05AC}"/>
              </a:ext>
            </a:extLst>
          </p:cNvPr>
          <p:cNvSpPr txBox="1"/>
          <p:nvPr/>
        </p:nvSpPr>
        <p:spPr>
          <a:xfrm>
            <a:off x="3059159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2FDE-13D8-00E8-7B6A-969D7EEB3761}"/>
              </a:ext>
            </a:extLst>
          </p:cNvPr>
          <p:cNvSpPr txBox="1"/>
          <p:nvPr/>
        </p:nvSpPr>
        <p:spPr>
          <a:xfrm>
            <a:off x="5512831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893D-65DF-1BE8-7EBC-CC933AC9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7369"/>
            <a:ext cx="10515600" cy="1864778"/>
          </a:xfrm>
        </p:spPr>
        <p:txBody>
          <a:bodyPr>
            <a:normAutofit/>
          </a:bodyPr>
          <a:lstStyle/>
          <a:p>
            <a:r>
              <a:rPr lang="en-CA" dirty="0"/>
              <a:t>We stretch the first matrix and make many copies of the second matrix, and multiply pairs of elements</a:t>
            </a:r>
          </a:p>
          <a:p>
            <a:r>
              <a:rPr lang="en-CA" dirty="0"/>
              <a:t>The tensor product is associative but not commutative</a:t>
            </a:r>
          </a:p>
        </p:txBody>
      </p:sp>
    </p:spTree>
    <p:extLst>
      <p:ext uri="{BB962C8B-B14F-4D97-AF65-F5344CB8AC3E}">
        <p14:creationId xmlns:p14="http://schemas.microsoft.com/office/powerpoint/2010/main" val="9041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63" y="117113"/>
            <a:ext cx="11990939" cy="834406"/>
          </a:xfrm>
        </p:spPr>
        <p:txBody>
          <a:bodyPr>
            <a:normAutofit/>
          </a:bodyPr>
          <a:lstStyle/>
          <a:p>
            <a:r>
              <a:rPr lang="en-CA" sz="3200" dirty="0"/>
              <a:t>Example: the 8×1 input state vector for this circuit is a tensor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97" y="1209216"/>
            <a:ext cx="3469770" cy="26545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9246090" y="3722433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4FBB03-CD87-5E1C-5698-82DD2B7FB6F9}"/>
              </a:ext>
            </a:extLst>
          </p:cNvPr>
          <p:cNvCxnSpPr>
            <a:cxnSpLocks/>
          </p:cNvCxnSpPr>
          <p:nvPr/>
        </p:nvCxnSpPr>
        <p:spPr>
          <a:xfrm flipH="1">
            <a:off x="6613973" y="4179313"/>
            <a:ext cx="2535637" cy="77415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/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4E951-E003-AE1A-53D0-ADC5689079C3}"/>
              </a:ext>
            </a:extLst>
          </p:cNvPr>
          <p:cNvCxnSpPr>
            <a:cxnSpLocks/>
          </p:cNvCxnSpPr>
          <p:nvPr/>
        </p:nvCxnSpPr>
        <p:spPr>
          <a:xfrm flipH="1">
            <a:off x="1518538" y="3629025"/>
            <a:ext cx="610300" cy="95808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10BC748-C553-B95E-AF50-ABF4815F34AF}"/>
              </a:ext>
            </a:extLst>
          </p:cNvPr>
          <p:cNvSpPr/>
          <p:nvPr/>
        </p:nvSpPr>
        <p:spPr>
          <a:xfrm rot="16200000">
            <a:off x="1371127" y="4058228"/>
            <a:ext cx="294822" cy="148443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57BFC-FBE3-25A2-B205-65EB7283FA2E}"/>
              </a:ext>
            </a:extLst>
          </p:cNvPr>
          <p:cNvSpPr/>
          <p:nvPr/>
        </p:nvSpPr>
        <p:spPr>
          <a:xfrm>
            <a:off x="2031513" y="1314897"/>
            <a:ext cx="397362" cy="219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0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5B8A5D2-4D9C-5075-9119-55893C57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9" y="660632"/>
            <a:ext cx="10677073" cy="33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25A326-CBF2-D49F-70E7-A6249D0D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6" y="4081468"/>
            <a:ext cx="11297559" cy="25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219566"/>
            <a:ext cx="11714289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26672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071966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1354921" y="3357837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6801094" y="3357837"/>
            <a:ext cx="352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input state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2748218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2744807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091090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5142491" y="2123970"/>
            <a:ext cx="87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 … 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3113845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3624864" y="1634802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082213" y="1634802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599837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265232" y="132635"/>
            <a:ext cx="1109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size of the matrices grows</a:t>
            </a:r>
            <a:br>
              <a:rPr lang="en-CA" sz="3600" dirty="0"/>
            </a:br>
            <a:r>
              <a:rPr lang="en-CA" sz="3600" dirty="0"/>
              <a:t>exponentially in the number N of qubits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F6E0D-5D27-AEEB-B5AF-681312C5FD33}"/>
              </a:ext>
            </a:extLst>
          </p:cNvPr>
          <p:cNvSpPr txBox="1"/>
          <p:nvPr/>
        </p:nvSpPr>
        <p:spPr>
          <a:xfrm>
            <a:off x="201970" y="3939852"/>
            <a:ext cx="11926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Generating and storing each matrix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2</a:t>
            </a:r>
            <a:r>
              <a:rPr lang="en-CA" sz="2800" dirty="0"/>
              <a:t>)=O(2</a:t>
            </a:r>
            <a:r>
              <a:rPr lang="en-CA" sz="2800" baseline="30000" dirty="0"/>
              <a:t>2N</a:t>
            </a:r>
            <a:r>
              <a:rPr lang="en-CA" sz="2800" dirty="0"/>
              <a:t>)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Multiplying two 2</a:t>
            </a:r>
            <a:r>
              <a:rPr lang="en-CA" sz="2800" baseline="30000" dirty="0"/>
              <a:t>N</a:t>
            </a:r>
            <a:r>
              <a:rPr lang="en-CA" sz="2800" dirty="0"/>
              <a:t>×2</a:t>
            </a:r>
            <a:r>
              <a:rPr lang="en-CA" sz="2800" baseline="30000" dirty="0"/>
              <a:t>N</a:t>
            </a:r>
            <a:r>
              <a:rPr lang="en-CA" sz="2800" dirty="0"/>
              <a:t> matrices using a naïve algorithm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3</a:t>
            </a:r>
            <a:r>
              <a:rPr lang="en-CA" sz="2800" dirty="0"/>
              <a:t>)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First optimization: we don’t actually need to multiply these large matrices together, because we can just multiply from right to left, updating the 2</a:t>
            </a:r>
            <a:r>
              <a:rPr lang="en-CA" sz="2800" baseline="30000" dirty="0"/>
              <a:t>N</a:t>
            </a:r>
            <a:r>
              <a:rPr lang="en-CA" sz="2800" dirty="0"/>
              <a:t>×1 state vector with each step. (Implemented in my code in </a:t>
            </a:r>
            <a:r>
              <a:rPr lang="en-CA" sz="2800" dirty="0" err="1"/>
              <a:t>CMatrix.naryMult</a:t>
            </a:r>
            <a:r>
              <a:rPr lang="en-CA" sz="2800" dirty="0"/>
              <a:t>().)  So each step will only take O(2</a:t>
            </a:r>
            <a:r>
              <a:rPr lang="en-CA" sz="2800" baseline="30000" dirty="0"/>
              <a:t>2N</a:t>
            </a:r>
            <a:r>
              <a:rPr lang="en-CA" sz="2800" dirty="0"/>
              <a:t>) time instead of O(2</a:t>
            </a:r>
            <a:r>
              <a:rPr lang="en-CA" sz="2800" baseline="30000" dirty="0"/>
              <a:t>3N</a:t>
            </a:r>
            <a:r>
              <a:rPr lang="en-CA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63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4571EE-B6D0-B279-58A1-507B8F0BDAFB}"/>
              </a:ext>
            </a:extLst>
          </p:cNvPr>
          <p:cNvSpPr txBox="1"/>
          <p:nvPr/>
        </p:nvSpPr>
        <p:spPr>
          <a:xfrm>
            <a:off x="57150" y="4251960"/>
            <a:ext cx="1199205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[1,_,_,_]   [0.35+0.35i,0.35+0.35i ,0.35-0.35i,0.35-0.35i ]   [0       ,0       ,0.5+0.5i,0.5-0.5i]   [1]   |00&gt;[0.354-0.354i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[_,_,_,1] * [0.35+0.35i,-0.35-0.35i,0.35-0.35i,-0.35+0.35i] * [0       ,0       ,0.5-0.5i,0.5+0.5i] * [_] = |01&gt;[-0.354+0.354i]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[_,_,1,_]   [0.35-0.35i,0.35-0.35i ,0.35+0.35i,0.35+0.35i ]   [0.5+0.5i,0.5-0.5i,0       ,0       ]   [_]   |10&gt;[0.354+0.354i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[_,1,_,_]   [0.35-0.35i,-0.35+0.35i,0.35+0.35i,-0.35-0.35i]   [0.5-0.5i,0.5+0.5i,0       ,0       ]   [_]   |11&gt;[0.354+0.354i 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73BBA-5AC9-05CC-A2F4-D2983DB499CC}"/>
              </a:ext>
            </a:extLst>
          </p:cNvPr>
          <p:cNvSpPr txBox="1"/>
          <p:nvPr/>
        </p:nvSpPr>
        <p:spPr>
          <a:xfrm>
            <a:off x="57149" y="102870"/>
            <a:ext cx="10915651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|0&gt;---(x^0.5)--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----o-----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|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|0&gt;-----(+)-----(x^0.5)---(+)----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CMatrix.gate2x2not /*q1*/, CMatrix.gate2x2rootx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CMatrix.gate2x2rootx /*q1*/, CMatrix.gate2x2hadamard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CMatrix.gate4x4cnot;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step2.toString({decimalPrecision:2}),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E34ED-90B5-3EE8-5615-1750B21BF7A2}"/>
              </a:ext>
            </a:extLst>
          </p:cNvPr>
          <p:cNvSpPr/>
          <p:nvPr/>
        </p:nvSpPr>
        <p:spPr>
          <a:xfrm>
            <a:off x="1188244" y="2097881"/>
            <a:ext cx="6160294" cy="259557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40666-5E94-578A-E817-FA0A65A7BA9F}"/>
              </a:ext>
            </a:extLst>
          </p:cNvPr>
          <p:cNvSpPr txBox="1"/>
          <p:nvPr/>
        </p:nvSpPr>
        <p:spPr>
          <a:xfrm>
            <a:off x="6298869" y="2617981"/>
            <a:ext cx="5880890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optimization implemented in this, which multiplies smaller matrices first before bigger ones.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3E31D-8CF8-FE14-6263-998DA50734FA}"/>
              </a:ext>
            </a:extLst>
          </p:cNvPr>
          <p:cNvSpPr txBox="1"/>
          <p:nvPr/>
        </p:nvSpPr>
        <p:spPr>
          <a:xfrm>
            <a:off x="0" y="5085306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759DF-FD16-FF87-39CF-C3857848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032" y="5503032"/>
            <a:ext cx="2642696" cy="1311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3B17B-3E6D-F7E0-C1D0-6CEDE49E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963" y="5483196"/>
            <a:ext cx="1425637" cy="1331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87EDC3-8926-3016-A5C3-35D47BC3DCCF}"/>
              </a:ext>
            </a:extLst>
          </p:cNvPr>
          <p:cNvSpPr txBox="1"/>
          <p:nvPr/>
        </p:nvSpPr>
        <p:spPr>
          <a:xfrm>
            <a:off x="5817345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313F2A-7BCC-76A2-6A08-A928F5F8EFAC}"/>
              </a:ext>
            </a:extLst>
          </p:cNvPr>
          <p:cNvCxnSpPr>
            <a:cxnSpLocks/>
          </p:cNvCxnSpPr>
          <p:nvPr/>
        </p:nvCxnSpPr>
        <p:spPr>
          <a:xfrm flipH="1" flipV="1">
            <a:off x="5855445" y="2330439"/>
            <a:ext cx="501253" cy="463154"/>
          </a:xfrm>
          <a:prstGeom prst="straightConnector1">
            <a:avLst/>
          </a:prstGeom>
          <a:ln w="381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F7690-0D3C-1F4B-2E62-6D28E440F17A}"/>
              </a:ext>
            </a:extLst>
          </p:cNvPr>
          <p:cNvSpPr txBox="1"/>
          <p:nvPr/>
        </p:nvSpPr>
        <p:spPr>
          <a:xfrm>
            <a:off x="57149" y="102870"/>
            <a:ext cx="12088468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CMatrix.gate2x2hadamard /*q2*/, CMatrix.gate2x2fourthrooty /*q1*/, CMatrix.gate2x2fourthrootx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CMatrix.gate2x2identity /*q2*/, CMatrix.gate2x2fourthrootx /*q1*/, CMatrix.gate2x2identity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CMatrix.wireSwap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(1,2,3);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FEFD8-7236-545D-A954-2D423B1C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95" y="5100239"/>
            <a:ext cx="2341713" cy="175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7E6C8-6EE3-A135-9250-1DBF262F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62" y="4684643"/>
            <a:ext cx="1291038" cy="217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5C492-12F6-2AC5-9ADE-5C40A0DA5D30}"/>
              </a:ext>
            </a:extLst>
          </p:cNvPr>
          <p:cNvSpPr txBox="1"/>
          <p:nvPr/>
        </p:nvSpPr>
        <p:spPr>
          <a:xfrm>
            <a:off x="0" y="4759364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0F74E-CB7B-ABFF-ADE8-313704D6300C}"/>
              </a:ext>
            </a:extLst>
          </p:cNvPr>
          <p:cNvSpPr txBox="1"/>
          <p:nvPr/>
        </p:nvSpPr>
        <p:spPr>
          <a:xfrm>
            <a:off x="57149" y="3289279"/>
            <a:ext cx="10869268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[0.1-0.4i,0       ,0.9+0.4i,0       ,0       ,0       ,0       ,0       ]         [_]   |010&gt;[0.302+0.479i]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* [0       ,0.1-0.4i,0       ,0.9+0.4i,0       ,0       ,0       ,0       ] * ... * [_] = |011&gt;[0.198-0.125i]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       ,0       ,0       ,0       ,0.9+0.4i,0       ,0.1-0.4i,0       ]         [_]   |100&gt;[0.302+0.125i]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  [0       ,0       ,0       ,0       ,0       ,0.9+0.4i,0       ,0.1-0.4i]         [_]   |101&gt;[0.052-0.125i]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,0.1-0.4i,0       ,0.9+0.4i,0       ]         [_]   |110&gt;[0.302+0.125i]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,0.1-0.4i,0       ,0.9+0.4i]         [_]   |111&gt;[0.052-0.125i]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E197E-669F-F2F4-08EA-2834EB1F70B5}"/>
              </a:ext>
            </a:extLst>
          </p:cNvPr>
          <p:cNvSpPr txBox="1"/>
          <p:nvPr/>
        </p:nvSpPr>
        <p:spPr>
          <a:xfrm>
            <a:off x="6479946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</p:spTree>
    <p:extLst>
      <p:ext uri="{BB962C8B-B14F-4D97-AF65-F5344CB8AC3E}">
        <p14:creationId xmlns:p14="http://schemas.microsoft.com/office/powerpoint/2010/main" val="263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584528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FFA6-36BC-4A20-08AD-FE54449596D8}"/>
              </a:ext>
            </a:extLst>
          </p:cNvPr>
          <p:cNvSpPr txBox="1"/>
          <p:nvPr/>
        </p:nvSpPr>
        <p:spPr>
          <a:xfrm>
            <a:off x="4115764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EF170-7127-020D-19E7-DF70DC41A725}"/>
              </a:ext>
            </a:extLst>
          </p:cNvPr>
          <p:cNvSpPr txBox="1"/>
          <p:nvPr/>
        </p:nvSpPr>
        <p:spPr>
          <a:xfrm>
            <a:off x="6652609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35DE1-6353-3CF0-AC06-A7196029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51" y="624656"/>
            <a:ext cx="9329664" cy="45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511D1-632E-530E-9F6C-051F2D81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721"/>
            <a:ext cx="12192000" cy="447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2F2D0-B3B0-D26B-8EDF-304342BC2951}"/>
              </a:ext>
            </a:extLst>
          </p:cNvPr>
          <p:cNvSpPr txBox="1"/>
          <p:nvPr/>
        </p:nvSpPr>
        <p:spPr>
          <a:xfrm>
            <a:off x="163650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E3D7E-9D64-A767-1CAE-6FE799628B03}"/>
              </a:ext>
            </a:extLst>
          </p:cNvPr>
          <p:cNvSpPr txBox="1"/>
          <p:nvPr/>
        </p:nvSpPr>
        <p:spPr>
          <a:xfrm>
            <a:off x="3307076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BD3DB-09BC-ED1F-B4FB-96614A2FE42E}"/>
              </a:ext>
            </a:extLst>
          </p:cNvPr>
          <p:cNvSpPr txBox="1"/>
          <p:nvPr/>
        </p:nvSpPr>
        <p:spPr>
          <a:xfrm>
            <a:off x="6450502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810FE-2383-C416-8FE0-4A090B6057CF}"/>
              </a:ext>
            </a:extLst>
          </p:cNvPr>
          <p:cNvSpPr txBox="1"/>
          <p:nvPr/>
        </p:nvSpPr>
        <p:spPr>
          <a:xfrm>
            <a:off x="9593927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630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346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48F8-CE1F-31E0-84CA-62A6A35C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4133"/>
            <a:ext cx="12192000" cy="322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CA2C9-F08D-98E0-C741-91F4DE255E60}"/>
              </a:ext>
            </a:extLst>
          </p:cNvPr>
          <p:cNvSpPr txBox="1"/>
          <p:nvPr/>
        </p:nvSpPr>
        <p:spPr>
          <a:xfrm>
            <a:off x="25730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07EB3-C1DC-7FA5-04BA-6E76C1D12CDF}"/>
              </a:ext>
            </a:extLst>
          </p:cNvPr>
          <p:cNvSpPr txBox="1"/>
          <p:nvPr/>
        </p:nvSpPr>
        <p:spPr>
          <a:xfrm>
            <a:off x="50114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85AC9-6989-07B9-F2D4-10E3C9B969E8}"/>
              </a:ext>
            </a:extLst>
          </p:cNvPr>
          <p:cNvSpPr txBox="1"/>
          <p:nvPr/>
        </p:nvSpPr>
        <p:spPr>
          <a:xfrm>
            <a:off x="74498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5725B-0870-8FAB-3EA3-EBD67B64730A}"/>
              </a:ext>
            </a:extLst>
          </p:cNvPr>
          <p:cNvSpPr txBox="1"/>
          <p:nvPr/>
        </p:nvSpPr>
        <p:spPr>
          <a:xfrm>
            <a:off x="9888221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3204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66313-A60A-8358-A4A1-41B8C3FD205D}"/>
              </a:ext>
            </a:extLst>
          </p:cNvPr>
          <p:cNvSpPr txBox="1"/>
          <p:nvPr/>
        </p:nvSpPr>
        <p:spPr>
          <a:xfrm>
            <a:off x="57148" y="102870"/>
            <a:ext cx="11557207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CMatrix.gate2x2hadamard /*q2*/, CMatrix.gate2x2fourthrooty /*q1*/, CMatrix.gate2x2fourthrootx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CMatrix.gate2x2identity /*q2*/, CMatrix.gate2x2fourthrootx /*q1*/, CMatrix.gate2x2identity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CMatrix.expand4x4ForNWires( CMatrix.gate4x4cnot, 2, 1, 3 );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FCFA-3531-7EC0-91DC-1B97712F18B4}"/>
              </a:ext>
            </a:extLst>
          </p:cNvPr>
          <p:cNvSpPr txBox="1"/>
          <p:nvPr/>
        </p:nvSpPr>
        <p:spPr>
          <a:xfrm>
            <a:off x="57150" y="3293315"/>
            <a:ext cx="1194066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[0.1-0.4i,0       ,0.9+0.4i,0       ,0       ,0       ,0       ,0       ]         [_]   |010&gt;[0.302+0.125i]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* [0       ,0.1-0.4i,0       ,0.9+0.4i,0       ,0       ,0       ,0       ] * ... * [_] = |011&gt;[0.052-0.125i]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,0.9+0.4i,0       ,0.1-0.4i,0       ]         [_]   |100&gt;[0.302+0.125i]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,0.9+0.4i,0       ,0.1-0.4i]         [_]   |101&gt;[0.052-0.125i]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       ,0       ,0       ,0       ,0.1-0.4i,0       ,0.9+0.4i,0       ]         [_]   |110&gt;[0.302+0.479i]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  [0       ,0       ,0       ,0       ,0       ,0.1-0.4i,0       ,0.9+0.4i]         [_]   |111&gt;[0.198-0.125i]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AA877-EDF6-B995-0324-F4339E3F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173" y="4921342"/>
            <a:ext cx="1211825" cy="1935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FF2874-282D-4FBA-32F0-E74A1E60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180" y="5223417"/>
            <a:ext cx="2093805" cy="1608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2F8B0-0B72-1B03-C0FF-E3B9D2A6ADD4}"/>
              </a:ext>
            </a:extLst>
          </p:cNvPr>
          <p:cNvSpPr txBox="1"/>
          <p:nvPr/>
        </p:nvSpPr>
        <p:spPr>
          <a:xfrm>
            <a:off x="6797716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5322C-3FE0-CCE7-7199-D898093B0DC2}"/>
              </a:ext>
            </a:extLst>
          </p:cNvPr>
          <p:cNvSpPr txBox="1"/>
          <p:nvPr/>
        </p:nvSpPr>
        <p:spPr>
          <a:xfrm>
            <a:off x="110661" y="4878876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2E696-7B2C-ECA9-C408-19D3767FD114}"/>
              </a:ext>
            </a:extLst>
          </p:cNvPr>
          <p:cNvSpPr txBox="1"/>
          <p:nvPr/>
        </p:nvSpPr>
        <p:spPr>
          <a:xfrm>
            <a:off x="6734628" y="2109706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without the second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18536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D7F5F-6335-C3D6-DA41-CB3721A0DE4C}"/>
              </a:ext>
            </a:extLst>
          </p:cNvPr>
          <p:cNvSpPr txBox="1"/>
          <p:nvPr/>
        </p:nvSpPr>
        <p:spPr>
          <a:xfrm>
            <a:off x="57150" y="102870"/>
            <a:ext cx="1140742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CMatrix.transformStateVectorWith2x2(CMatrix.gate2x2hadamard,2,3,input,[]);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CMatrix.transformStateVectorWith2x2(CMatrix.gate2x2fourthrooty,1,3,step1,[]);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CMatrix.transformStateVectorWith2x2(CMatrix.gate2x2fourthrootx,0,3,step1,[]);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CMatrix.transformStateVectorWith2x2(CMatrix.gate2x2fourthrootx,1,3,step1,[]);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CMatrix.transformStateVectorWith2x2(CMatrix.gate2x2not,1,3,step2,[[2,true]]);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step1.toString(),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step2.toString(),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81069-A914-0B8E-4787-136ED92EA925}"/>
              </a:ext>
            </a:extLst>
          </p:cNvPr>
          <p:cNvSpPr txBox="1"/>
          <p:nvPr/>
        </p:nvSpPr>
        <p:spPr>
          <a:xfrm>
            <a:off x="6734628" y="2655270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 the second optimization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BA9ED-20D8-6B53-F4F7-2FFF188B1F2B}"/>
              </a:ext>
            </a:extLst>
          </p:cNvPr>
          <p:cNvSpPr/>
          <p:nvPr/>
        </p:nvSpPr>
        <p:spPr>
          <a:xfrm>
            <a:off x="941674" y="1633337"/>
            <a:ext cx="3991476" cy="1086811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7CB05E-2CE3-92F2-8384-87A637C4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19" y="4332495"/>
            <a:ext cx="1580480" cy="2524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3DB42-C64E-0DC9-BC94-925C9CDA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213" y="4333522"/>
            <a:ext cx="2093805" cy="16085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DE8A2D-42FA-3D3A-5803-3E390ADBC7A9}"/>
              </a:ext>
            </a:extLst>
          </p:cNvPr>
          <p:cNvSpPr txBox="1"/>
          <p:nvPr/>
        </p:nvSpPr>
        <p:spPr>
          <a:xfrm>
            <a:off x="8545402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9F1FD-FAEA-FA1A-495D-A0530C0C7A52}"/>
              </a:ext>
            </a:extLst>
          </p:cNvPr>
          <p:cNvSpPr txBox="1"/>
          <p:nvPr/>
        </p:nvSpPr>
        <p:spPr>
          <a:xfrm>
            <a:off x="57150" y="4129817"/>
            <a:ext cx="7813111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[0.427+0.427i]    [0.302+0.479i]    |000&gt;[0.302+0.479i]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|001&gt;[0.198-0.125i]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|010&gt;[0.302+0.125i]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-&gt; [0.073-0.073i] -&gt; [0.052-0.125i] -&gt; |011&gt;[0.052-0.125i]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[0.427+0.427i]    [0.302+0.479i]    |100&gt;[0.302+0.125i]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|101&gt;[0.052-0.125i]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|110&gt;[0.302+0.479i]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[0.073-0.073i]    [0.052-0.125i]    |111&gt;[0.198-0.125i]</a:t>
            </a:r>
            <a:endParaRPr lang="en-CA" sz="16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24E99-4E21-98F4-08D8-25354FFE8CD2}"/>
              </a:ext>
            </a:extLst>
          </p:cNvPr>
          <p:cNvSpPr txBox="1"/>
          <p:nvPr/>
        </p:nvSpPr>
        <p:spPr>
          <a:xfrm>
            <a:off x="110661" y="6131368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</p:spTree>
    <p:extLst>
      <p:ext uri="{BB962C8B-B14F-4D97-AF65-F5344CB8AC3E}">
        <p14:creationId xmlns:p14="http://schemas.microsoft.com/office/powerpoint/2010/main" val="9724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7E7B-CD84-052D-0328-E19623FF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41" y="254876"/>
            <a:ext cx="11795106" cy="2263931"/>
          </a:xfrm>
        </p:spPr>
        <p:txBody>
          <a:bodyPr>
            <a:normAutofit fontScale="92500" lnSpcReduction="10000"/>
          </a:bodyPr>
          <a:lstStyle/>
          <a:p>
            <a:r>
              <a:rPr lang="en-CA" sz="3600" dirty="0"/>
              <a:t>Without the second optimization, we store explicit 2</a:t>
            </a:r>
            <a:r>
              <a:rPr lang="en-CA" sz="3600" baseline="30000" dirty="0"/>
              <a:t>N</a:t>
            </a:r>
            <a:r>
              <a:rPr lang="en-CA" sz="3600" dirty="0"/>
              <a:t>×2</a:t>
            </a:r>
            <a:r>
              <a:rPr lang="en-CA" sz="3600" baseline="30000" dirty="0"/>
              <a:t>N</a:t>
            </a:r>
            <a:r>
              <a:rPr lang="en-CA" sz="3600" dirty="0"/>
              <a:t> matrices, and at N=13 qubits, each matrix takes 0.5 gigabytes (assuming 32 bit precision)</a:t>
            </a:r>
          </a:p>
          <a:p>
            <a:r>
              <a:rPr lang="en-CA" sz="3600" dirty="0"/>
              <a:t>With the second optimization, by not storing explicit matrices, we can scale up to 20+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C75BB-E341-ADF8-0C7F-39E4E0C4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80" y="2641928"/>
            <a:ext cx="6367838" cy="385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A65BB-1B6D-F137-4F6E-2A7B12175AAF}"/>
              </a:ext>
            </a:extLst>
          </p:cNvPr>
          <p:cNvSpPr txBox="1"/>
          <p:nvPr/>
        </p:nvSpPr>
        <p:spPr>
          <a:xfrm>
            <a:off x="359482" y="2778262"/>
            <a:ext cx="4712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Runtimes on a 2018 laptop, running JavaScript code inside Chrome, without using the GPU for anything:</a:t>
            </a:r>
          </a:p>
        </p:txBody>
      </p:sp>
    </p:spTree>
    <p:extLst>
      <p:ext uri="{BB962C8B-B14F-4D97-AF65-F5344CB8AC3E}">
        <p14:creationId xmlns:p14="http://schemas.microsoft.com/office/powerpoint/2010/main" val="4117907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2D32-6EB0-99A0-414E-B95577F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5" y="365125"/>
            <a:ext cx="5555673" cy="3874366"/>
          </a:xfrm>
        </p:spPr>
        <p:txBody>
          <a:bodyPr>
            <a:normAutofit fontScale="90000"/>
          </a:bodyPr>
          <a:lstStyle/>
          <a:p>
            <a:r>
              <a:rPr lang="en-CA" dirty="0"/>
              <a:t>For more advanced simulation algorithms, check:</a:t>
            </a:r>
            <a:br>
              <a:rPr lang="en-CA" dirty="0"/>
            </a:br>
            <a:br>
              <a:rPr lang="en-CA" dirty="0"/>
            </a:br>
            <a:r>
              <a:rPr lang="en-CA" dirty="0" err="1"/>
              <a:t>Viamontes</a:t>
            </a:r>
            <a:r>
              <a:rPr lang="en-CA" dirty="0"/>
              <a:t>, Markov, Hayes (2009) "Quantum Circuit Simulation"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518EB-5724-A34A-773F-CEC0F079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64" y="0"/>
            <a:ext cx="544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804074" cy="1020998"/>
          </a:xfrm>
        </p:spPr>
        <p:txBody>
          <a:bodyPr>
            <a:normAutofit fontScale="90000"/>
          </a:bodyPr>
          <a:lstStyle/>
          <a:p>
            <a:r>
              <a:rPr lang="en-CA" dirty="0"/>
              <a:t>Grover’s algorithm: search over N items in O(N</a:t>
            </a:r>
            <a:r>
              <a:rPr lang="en-CA" baseline="30000" dirty="0"/>
              <a:t>1/2</a:t>
            </a:r>
            <a:r>
              <a:rPr lang="en-CA" dirty="0"/>
              <a:t>) time instead of O(</a:t>
            </a:r>
            <a:r>
              <a:rPr lang="en-CA" i="1" dirty="0"/>
              <a:t>N</a:t>
            </a:r>
            <a:r>
              <a:rPr lang="en-CA" dirty="0"/>
              <a:t>) time, yielding a quadratic speedup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98FA-8287-242F-D810-5985E6ED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37" y="1180231"/>
            <a:ext cx="9829799" cy="5099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44145" y="6333014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https://www.nature.com/articles/s41467-017-01904-7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50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15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879B5-AD0D-4C59-BD02-329A8BE1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11" y="758667"/>
            <a:ext cx="9855979" cy="60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4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880A-D72D-4EF2-9E86-F649A3A0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6" y="773958"/>
            <a:ext cx="10029249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D131B-2306-4D2A-B199-781AC7CD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72" y="692870"/>
            <a:ext cx="10034457" cy="61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D05-F082-4AA8-878F-7B23AAAE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" y="770413"/>
            <a:ext cx="6628792" cy="532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972CE-BFB5-44C5-822D-7F048F20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8" y="770413"/>
            <a:ext cx="5306518" cy="53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8628A-56CF-4DC6-A7D0-23C8D625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0" y="774513"/>
            <a:ext cx="7621121" cy="60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E525C-D20D-4004-9B56-3A5D5430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8" y="831341"/>
            <a:ext cx="10910745" cy="5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6D213-508F-4A85-888C-B2ACDE6E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87" y="716078"/>
            <a:ext cx="10007826" cy="61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0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BB8C-734C-4804-A56F-870E837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58" y="703066"/>
            <a:ext cx="8126684" cy="61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3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32525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963399" cy="1828891"/>
          </a:xfrm>
        </p:spPr>
        <p:txBody>
          <a:bodyPr>
            <a:normAutofit fontScale="90000"/>
          </a:bodyPr>
          <a:lstStyle/>
          <a:p>
            <a:r>
              <a:rPr lang="en-CA" dirty="0"/>
              <a:t>Shor’s algorithm: factors </a:t>
            </a:r>
            <a:r>
              <a:rPr lang="en-CA" i="1" dirty="0"/>
              <a:t>N</a:t>
            </a:r>
            <a:r>
              <a:rPr lang="en-CA" dirty="0"/>
              <a:t> in time that is polynomial in log </a:t>
            </a:r>
            <a:r>
              <a:rPr lang="en-CA" i="1" dirty="0"/>
              <a:t>N</a:t>
            </a:r>
            <a:r>
              <a:rPr lang="en-CA" dirty="0"/>
              <a:t> instead of time that is sub-exponential in log </a:t>
            </a:r>
            <a:r>
              <a:rPr lang="en-CA" i="1" dirty="0"/>
              <a:t>N</a:t>
            </a:r>
            <a:r>
              <a:rPr lang="en-CA" dirty="0"/>
              <a:t> , yielding a </a:t>
            </a:r>
            <a:r>
              <a:rPr lang="en-CA" dirty="0" err="1"/>
              <a:t>superpolynomial</a:t>
            </a:r>
            <a:r>
              <a:rPr lang="en-CA" dirty="0"/>
              <a:t> speedup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99564" y="6405632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https://en.wikipedia.org/wiki/Shor%27s_algorithm</a:t>
            </a:r>
            <a:r>
              <a:rPr lang="en-CA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3F81-E1FC-4101-2035-DDB2D110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6" y="1974270"/>
            <a:ext cx="11741728" cy="43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98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  <a:p>
            <a:r>
              <a:rPr lang="en-CA" dirty="0"/>
              <a:t>Quirk</a:t>
            </a:r>
          </a:p>
          <a:p>
            <a:pPr lvl="1"/>
            <a:r>
              <a:rPr lang="en-CA" dirty="0">
                <a:hlinkClick r:id="rId3"/>
              </a:rPr>
              <a:t>https://algassert.com/quirk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57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B368-A705-0E73-96D7-78198A5C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3025"/>
            <a:ext cx="10515600" cy="733425"/>
          </a:xfrm>
        </p:spPr>
        <p:txBody>
          <a:bodyPr/>
          <a:lstStyle/>
          <a:p>
            <a:r>
              <a:rPr lang="en-CA" dirty="0"/>
              <a:t>Quirk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BDDE6-63E3-FA7E-A703-24D513BB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904784"/>
            <a:ext cx="10699750" cy="58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74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E14A50-8E95-B77C-537C-23BA50972BB0}"/>
              </a:ext>
            </a:extLst>
          </p:cNvPr>
          <p:cNvSpPr txBox="1"/>
          <p:nvPr/>
        </p:nvSpPr>
        <p:spPr>
          <a:xfrm>
            <a:off x="714613" y="2598003"/>
            <a:ext cx="10450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A more complicated circuit example …</a:t>
            </a:r>
          </a:p>
        </p:txBody>
      </p:sp>
    </p:spTree>
    <p:extLst>
      <p:ext uri="{BB962C8B-B14F-4D97-AF65-F5344CB8AC3E}">
        <p14:creationId xmlns:p14="http://schemas.microsoft.com/office/powerpoint/2010/main" val="19631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B322F-363E-9364-C801-7C2205E7808B}"/>
              </a:ext>
            </a:extLst>
          </p:cNvPr>
          <p:cNvSpPr txBox="1"/>
          <p:nvPr/>
        </p:nvSpPr>
        <p:spPr>
          <a:xfrm>
            <a:off x="9758722" y="93353"/>
            <a:ext cx="2433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Copy-paste this into IBM’s website to recreate the circuit:</a:t>
            </a:r>
          </a:p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>
                <a:solidFill>
                  <a:schemeClr val="bg1"/>
                </a:solidFill>
              </a:rPr>
              <a:t>OPENQASM 2.0;</a:t>
            </a:r>
          </a:p>
          <a:p>
            <a:r>
              <a:rPr lang="en-CA" sz="1400" dirty="0">
                <a:solidFill>
                  <a:schemeClr val="bg1"/>
                </a:solidFill>
              </a:rPr>
              <a:t>include "qelib1.inc";</a:t>
            </a:r>
          </a:p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 err="1">
                <a:solidFill>
                  <a:schemeClr val="bg1"/>
                </a:solidFill>
              </a:rPr>
              <a:t>qreg</a:t>
            </a:r>
            <a:r>
              <a:rPr lang="en-CA" sz="1400" dirty="0">
                <a:solidFill>
                  <a:schemeClr val="bg1"/>
                </a:solidFill>
              </a:rPr>
              <a:t> q[4];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 / 2) q[1];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 / 2) q[2];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(pi/4) q[0];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ry</a:t>
            </a:r>
            <a:r>
              <a:rPr lang="en-CA" sz="1400" dirty="0">
                <a:solidFill>
                  <a:schemeClr val="bg1"/>
                </a:solidFill>
              </a:rPr>
              <a:t>(pi/4) q[3];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rz</a:t>
            </a:r>
            <a:r>
              <a:rPr lang="en-CA" sz="1400" dirty="0">
                <a:solidFill>
                  <a:schemeClr val="bg1"/>
                </a:solidFill>
              </a:rPr>
              <a:t>(1.7453292519943295) q[1];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rz</a:t>
            </a:r>
            <a:r>
              <a:rPr lang="en-CA" sz="1400" dirty="0">
                <a:solidFill>
                  <a:schemeClr val="bg1"/>
                </a:solidFill>
              </a:rPr>
              <a:t>(2.0943951023931953) q[2];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(pi/4) q[3];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crz</a:t>
            </a:r>
            <a:r>
              <a:rPr lang="en-CA" sz="1400" dirty="0">
                <a:solidFill>
                  <a:schemeClr val="bg1"/>
                </a:solidFill>
              </a:rPr>
              <a:t>(pi / 2) q[1], q[2];</a:t>
            </a:r>
          </a:p>
          <a:p>
            <a:r>
              <a:rPr lang="en-CA" sz="1400" dirty="0">
                <a:solidFill>
                  <a:schemeClr val="bg1"/>
                </a:solidFill>
              </a:rPr>
              <a:t>cry(pi/4) q[3], q[2];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194A9-A184-F86C-FEAC-003B95AC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" y="875635"/>
            <a:ext cx="9558940" cy="232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0BF5A-9615-0EEC-4C42-99CBF5A5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92396"/>
            <a:ext cx="2055191" cy="1774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F13CB-6F37-8297-BDBD-DE7248EB89AE}"/>
              </a:ext>
            </a:extLst>
          </p:cNvPr>
          <p:cNvSpPr txBox="1"/>
          <p:nvPr/>
        </p:nvSpPr>
        <p:spPr>
          <a:xfrm>
            <a:off x="138313" y="5088237"/>
            <a:ext cx="201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[ -0.198-0.347j, -0.144+0.082j, -0.362-0.171j, -0.071+0.15j, 0.002-0.4j, -0.166-0.001j, 0.329-0.228j, -0.094-0.136j, -0.143-0.018j, -0.007+0.059j, -0.24+0.12j, 0.05+0.1j, -0.203-0.212j, -0.088+0.084j, -0.014-0.185j, -0.077+0.006j 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3B92E-A8D8-6AC9-2278-2C8FC4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94" y="3295373"/>
            <a:ext cx="1921682" cy="177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F3F85-C63E-AC22-E762-5394B617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35" y="3318255"/>
            <a:ext cx="3478140" cy="14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83D6-5276-74A7-CF41-254A90FF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35" y="4946444"/>
            <a:ext cx="3478140" cy="1490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CDF5C-4F04-DCAB-58DA-1E42F4F16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240" y="3310074"/>
            <a:ext cx="1658836" cy="3127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FD782-ED3C-3770-7652-47F96C5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20525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IBM Quantum Composer: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https://quantum-computing.ibm.com/composer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3530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B322F-363E-9364-C801-7C2205E7808B}"/>
              </a:ext>
            </a:extLst>
          </p:cNvPr>
          <p:cNvSpPr txBox="1"/>
          <p:nvPr/>
        </p:nvSpPr>
        <p:spPr>
          <a:xfrm>
            <a:off x="9758722" y="93353"/>
            <a:ext cx="2433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Copy-paste this into IBM’s website to recreate the circuit: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OPENQASM 2.0;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 "qelib1.inc";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qreg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q[4];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q[1];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q[0];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q[3];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(1.7453292519943295) q[1];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(2.0943951023931953)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q[3];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q[1],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cry(pi/4) q[3], q[2];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194A9-A184-F86C-FEAC-003B95AC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" y="875635"/>
            <a:ext cx="9558940" cy="232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0BF5A-9615-0EEC-4C42-99CBF5A5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92396"/>
            <a:ext cx="2055191" cy="1774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F13CB-6F37-8297-BDBD-DE7248EB89AE}"/>
              </a:ext>
            </a:extLst>
          </p:cNvPr>
          <p:cNvSpPr txBox="1"/>
          <p:nvPr/>
        </p:nvSpPr>
        <p:spPr>
          <a:xfrm>
            <a:off x="138313" y="5088237"/>
            <a:ext cx="201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-0.198-0.347j, -0.144+0.082j, -0.362-0.171j, -0.071+0.15j, 0.002-0.4j, -0.166-0.001j, 0.329-0.228j, -0.094-0.136j, -0.143-0.018j, -0.007+0.059j, -0.24+0.12j, 0.05+0.1j, -0.203-0.212j, -0.088+0.084j, -0.014-0.185j, -0.077+0.006j 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3B92E-A8D8-6AC9-2278-2C8FC4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94" y="3295373"/>
            <a:ext cx="1921682" cy="177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F3F85-C63E-AC22-E762-5394B617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35" y="3318255"/>
            <a:ext cx="3478140" cy="14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83D6-5276-74A7-CF41-254A90FF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35" y="4946444"/>
            <a:ext cx="3478140" cy="1490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CDF5C-4F04-DCAB-58DA-1E42F4F16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240" y="3310074"/>
            <a:ext cx="1658836" cy="3127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FD782-ED3C-3770-7652-47F96C5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81925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IBM Quantum Composer: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https://quantum-computing.ibm.com/composer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5ECE7-6375-E570-0E72-747C323A90FD}"/>
              </a:ext>
            </a:extLst>
          </p:cNvPr>
          <p:cNvSpPr txBox="1"/>
          <p:nvPr/>
        </p:nvSpPr>
        <p:spPr>
          <a:xfrm>
            <a:off x="9708961" y="4486062"/>
            <a:ext cx="243327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E3B4-877C-A5BB-C4A1-BBF4DCAC64E2}"/>
              </a:ext>
            </a:extLst>
          </p:cNvPr>
          <p:cNvSpPr txBox="1"/>
          <p:nvPr/>
        </p:nvSpPr>
        <p:spPr>
          <a:xfrm>
            <a:off x="1124787" y="3471716"/>
            <a:ext cx="73987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D9C66-6345-8862-3CB1-1EF4BC64ECBD}"/>
              </a:ext>
            </a:extLst>
          </p:cNvPr>
          <p:cNvSpPr txBox="1"/>
          <p:nvPr/>
        </p:nvSpPr>
        <p:spPr>
          <a:xfrm>
            <a:off x="684993" y="5543936"/>
            <a:ext cx="725454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am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55DA1DA-0477-E39C-DB84-CDFDF0F2A236}"/>
              </a:ext>
            </a:extLst>
          </p:cNvPr>
          <p:cNvSpPr/>
          <p:nvPr/>
        </p:nvSpPr>
        <p:spPr>
          <a:xfrm rot="17764374">
            <a:off x="8874244" y="3844140"/>
            <a:ext cx="123825" cy="1304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92B4E84-7DDE-AA68-D309-B710B3D2A567}"/>
              </a:ext>
            </a:extLst>
          </p:cNvPr>
          <p:cNvSpPr>
            <a:spLocks noChangeAspect="1"/>
          </p:cNvSpPr>
          <p:nvPr/>
        </p:nvSpPr>
        <p:spPr>
          <a:xfrm>
            <a:off x="8640361" y="3884452"/>
            <a:ext cx="422671" cy="422671"/>
          </a:xfrm>
          <a:prstGeom prst="arc">
            <a:avLst>
              <a:gd name="adj1" fmla="val 18101699"/>
              <a:gd name="adj2" fmla="val 0"/>
            </a:avLst>
          </a:prstGeom>
          <a:ln w="50800">
            <a:solidFill>
              <a:srgbClr val="FF0000"/>
            </a:solidFill>
            <a:headEnd type="none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5D47C8-A83F-C1E0-99D5-0A0A11C2D80A}"/>
              </a:ext>
            </a:extLst>
          </p:cNvPr>
          <p:cNvCxnSpPr>
            <a:cxnSpLocks/>
          </p:cNvCxnSpPr>
          <p:nvPr/>
        </p:nvCxnSpPr>
        <p:spPr>
          <a:xfrm>
            <a:off x="8145525" y="4222197"/>
            <a:ext cx="0" cy="49747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B9026F-75E5-9105-ED79-B65A67E043D4}"/>
              </a:ext>
            </a:extLst>
          </p:cNvPr>
          <p:cNvCxnSpPr>
            <a:cxnSpLocks/>
          </p:cNvCxnSpPr>
          <p:nvPr/>
        </p:nvCxnSpPr>
        <p:spPr>
          <a:xfrm>
            <a:off x="8608583" y="3825074"/>
            <a:ext cx="247012" cy="289579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179049D-A9E5-9536-5E62-97EE07001F78}"/>
              </a:ext>
            </a:extLst>
          </p:cNvPr>
          <p:cNvSpPr/>
          <p:nvPr/>
        </p:nvSpPr>
        <p:spPr>
          <a:xfrm>
            <a:off x="8086035" y="4096548"/>
            <a:ext cx="123825" cy="13041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8A8CBD9-02CB-3A21-5F3F-2AF47AB7BDAA}"/>
              </a:ext>
            </a:extLst>
          </p:cNvPr>
          <p:cNvSpPr/>
          <p:nvPr/>
        </p:nvSpPr>
        <p:spPr>
          <a:xfrm rot="19241726">
            <a:off x="8533718" y="3744123"/>
            <a:ext cx="123825" cy="13041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0B0B86-04C1-C8C8-A016-DFD8798FA08A}"/>
              </a:ext>
            </a:extLst>
          </p:cNvPr>
          <p:cNvCxnSpPr>
            <a:cxnSpLocks/>
          </p:cNvCxnSpPr>
          <p:nvPr/>
        </p:nvCxnSpPr>
        <p:spPr>
          <a:xfrm>
            <a:off x="5379360" y="4505365"/>
            <a:ext cx="1728671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0C5BB5-4203-8B5E-86F3-7C39F3C5AC72}"/>
              </a:ext>
            </a:extLst>
          </p:cNvPr>
          <p:cNvCxnSpPr>
            <a:cxnSpLocks/>
          </p:cNvCxnSpPr>
          <p:nvPr/>
        </p:nvCxnSpPr>
        <p:spPr>
          <a:xfrm>
            <a:off x="5284110" y="3809328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46BF3B-BB48-9293-D115-F62D4957A155}"/>
              </a:ext>
            </a:extLst>
          </p:cNvPr>
          <p:cNvCxnSpPr>
            <a:cxnSpLocks/>
          </p:cNvCxnSpPr>
          <p:nvPr/>
        </p:nvCxnSpPr>
        <p:spPr>
          <a:xfrm>
            <a:off x="6210301" y="4719676"/>
            <a:ext cx="154543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495F7F-8644-810A-E5D6-6F507E3407DD}"/>
              </a:ext>
            </a:extLst>
          </p:cNvPr>
          <p:cNvCxnSpPr>
            <a:cxnSpLocks/>
          </p:cNvCxnSpPr>
          <p:nvPr/>
        </p:nvCxnSpPr>
        <p:spPr>
          <a:xfrm>
            <a:off x="5384124" y="6146047"/>
            <a:ext cx="461845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85394E-7B3E-9054-2355-FED3F78BC195}"/>
              </a:ext>
            </a:extLst>
          </p:cNvPr>
          <p:cNvCxnSpPr>
            <a:cxnSpLocks/>
          </p:cNvCxnSpPr>
          <p:nvPr/>
        </p:nvCxnSpPr>
        <p:spPr>
          <a:xfrm>
            <a:off x="5288874" y="5450010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595BBF-0ABF-33C2-421F-87CBB3A747B1}"/>
              </a:ext>
            </a:extLst>
          </p:cNvPr>
          <p:cNvCxnSpPr>
            <a:cxnSpLocks/>
          </p:cNvCxnSpPr>
          <p:nvPr/>
        </p:nvCxnSpPr>
        <p:spPr>
          <a:xfrm>
            <a:off x="6236495" y="6384170"/>
            <a:ext cx="154543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A94790-A6AC-1023-400E-2A5BB5C6954E}"/>
              </a:ext>
            </a:extLst>
          </p:cNvPr>
          <p:cNvSpPr txBox="1"/>
          <p:nvPr/>
        </p:nvSpPr>
        <p:spPr>
          <a:xfrm>
            <a:off x="3120973" y="3471716"/>
            <a:ext cx="621024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bp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2CC9E-DADD-9216-EB87-77EECCCFF9BB}"/>
              </a:ext>
            </a:extLst>
          </p:cNvPr>
          <p:cNvSpPr txBox="1"/>
          <p:nvPr/>
        </p:nvSpPr>
        <p:spPr>
          <a:xfrm>
            <a:off x="5915464" y="3204502"/>
            <a:ext cx="646701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solidFill>
                  <a:srgbClr val="FF0000"/>
                </a:solidFill>
              </a:rPr>
              <a:t>ph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526D6-9FA4-9F6A-9A45-FD310032ACB8}"/>
              </a:ext>
            </a:extLst>
          </p:cNvPr>
          <p:cNvSpPr txBox="1"/>
          <p:nvPr/>
        </p:nvSpPr>
        <p:spPr>
          <a:xfrm>
            <a:off x="7166909" y="3947295"/>
            <a:ext cx="58882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FFC000"/>
                </a:solidFill>
              </a:rPr>
              <a:t>pr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5FC57-A2A4-5564-5162-A95E2D552F19}"/>
              </a:ext>
            </a:extLst>
          </p:cNvPr>
          <p:cNvSpPr txBox="1"/>
          <p:nvPr/>
        </p:nvSpPr>
        <p:spPr>
          <a:xfrm>
            <a:off x="7055512" y="5593131"/>
            <a:ext cx="64218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solidFill>
                  <a:srgbClr val="00B050"/>
                </a:solidFill>
              </a:rPr>
              <a:t>pu</a:t>
            </a:r>
            <a:endParaRPr lang="en-CA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3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146914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27B1-392D-7820-1EFE-479E2B42F6F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519819" cy="180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… in Quirk: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  <a:br>
              <a:rPr lang="en-CA" sz="1800" dirty="0">
                <a:solidFill>
                  <a:schemeClr val="bg1"/>
                </a:solidFill>
              </a:rPr>
            </a:br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103B-E874-EF33-022A-AD55CFF8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33"/>
            <a:ext cx="12192000" cy="254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7EFDB-96C7-A7DD-8A7B-6F4A3247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57" y="5312224"/>
            <a:ext cx="2289880" cy="71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2D422-5862-3E64-3855-96997144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7" y="6143329"/>
            <a:ext cx="2735230" cy="71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5ECE5-BE45-8D08-EED2-7DA4AD47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08" y="5312224"/>
            <a:ext cx="2468919" cy="523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82F75-BE79-CA5D-0AB1-23D3C233F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35" y="5312224"/>
            <a:ext cx="3007273" cy="52037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61E4AD-B602-FFE4-3C93-17F98856149B}"/>
              </a:ext>
            </a:extLst>
          </p:cNvPr>
          <p:cNvSpPr/>
          <p:nvPr/>
        </p:nvSpPr>
        <p:spPr>
          <a:xfrm>
            <a:off x="2217708" y="4585335"/>
            <a:ext cx="2543602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32EF33-59F8-93C1-09D7-A94BBCDAF854}"/>
              </a:ext>
            </a:extLst>
          </p:cNvPr>
          <p:cNvSpPr/>
          <p:nvPr/>
        </p:nvSpPr>
        <p:spPr>
          <a:xfrm>
            <a:off x="5224980" y="4585335"/>
            <a:ext cx="1722801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22CCDB-5C15-FEFC-3FAF-AF9A40E334F6}"/>
              </a:ext>
            </a:extLst>
          </p:cNvPr>
          <p:cNvSpPr/>
          <p:nvPr/>
        </p:nvSpPr>
        <p:spPr>
          <a:xfrm>
            <a:off x="10419185" y="4372942"/>
            <a:ext cx="4914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BAB76E-56C4-1B0B-8238-DE16D8056390}"/>
              </a:ext>
            </a:extLst>
          </p:cNvPr>
          <p:cNvSpPr/>
          <p:nvPr/>
        </p:nvSpPr>
        <p:spPr>
          <a:xfrm>
            <a:off x="8235821" y="3931293"/>
            <a:ext cx="491411" cy="138093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E15F12-D732-4068-73FE-57DF550E2560}"/>
              </a:ext>
            </a:extLst>
          </p:cNvPr>
          <p:cNvSpPr/>
          <p:nvPr/>
        </p:nvSpPr>
        <p:spPr>
          <a:xfrm>
            <a:off x="8472202" y="4372943"/>
            <a:ext cx="360782" cy="180327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1A930-065C-5160-B9DB-01049A4C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827" y="5312224"/>
            <a:ext cx="2735230" cy="7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27B1-392D-7820-1EFE-479E2B42F6F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519819" cy="180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… in Quirk: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103B-E874-EF33-022A-AD55CFF8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33"/>
            <a:ext cx="12192000" cy="254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7EFDB-96C7-A7DD-8A7B-6F4A3247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57" y="5312224"/>
            <a:ext cx="2289880" cy="71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2D422-5862-3E64-3855-96997144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7" y="6143329"/>
            <a:ext cx="2735230" cy="71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5ECE5-BE45-8D08-EED2-7DA4AD47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08" y="5312224"/>
            <a:ext cx="2468919" cy="523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82F75-BE79-CA5D-0AB1-23D3C233F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35" y="5312224"/>
            <a:ext cx="3007273" cy="52037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61E4AD-B602-FFE4-3C93-17F98856149B}"/>
              </a:ext>
            </a:extLst>
          </p:cNvPr>
          <p:cNvSpPr/>
          <p:nvPr/>
        </p:nvSpPr>
        <p:spPr>
          <a:xfrm>
            <a:off x="2217708" y="4585335"/>
            <a:ext cx="2543602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32EF33-59F8-93C1-09D7-A94BBCDAF854}"/>
              </a:ext>
            </a:extLst>
          </p:cNvPr>
          <p:cNvSpPr/>
          <p:nvPr/>
        </p:nvSpPr>
        <p:spPr>
          <a:xfrm>
            <a:off x="5224980" y="4585335"/>
            <a:ext cx="1722801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22CCDB-5C15-FEFC-3FAF-AF9A40E334F6}"/>
              </a:ext>
            </a:extLst>
          </p:cNvPr>
          <p:cNvSpPr/>
          <p:nvPr/>
        </p:nvSpPr>
        <p:spPr>
          <a:xfrm>
            <a:off x="10419185" y="4372942"/>
            <a:ext cx="4914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BAB76E-56C4-1B0B-8238-DE16D8056390}"/>
              </a:ext>
            </a:extLst>
          </p:cNvPr>
          <p:cNvSpPr/>
          <p:nvPr/>
        </p:nvSpPr>
        <p:spPr>
          <a:xfrm>
            <a:off x="8235821" y="3931293"/>
            <a:ext cx="491411" cy="138093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E15F12-D732-4068-73FE-57DF550E2560}"/>
              </a:ext>
            </a:extLst>
          </p:cNvPr>
          <p:cNvSpPr/>
          <p:nvPr/>
        </p:nvSpPr>
        <p:spPr>
          <a:xfrm>
            <a:off x="8472202" y="4372943"/>
            <a:ext cx="360782" cy="180327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1A930-065C-5160-B9DB-01049A4C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827" y="5312224"/>
            <a:ext cx="2735230" cy="7104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DB3B53-0213-31B1-E84B-C0EC637B39C5}"/>
              </a:ext>
            </a:extLst>
          </p:cNvPr>
          <p:cNvSpPr txBox="1"/>
          <p:nvPr/>
        </p:nvSpPr>
        <p:spPr>
          <a:xfrm>
            <a:off x="9519818" y="0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sng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B45F6-C720-A249-0126-FF8FB8D2524A}"/>
              </a:ext>
            </a:extLst>
          </p:cNvPr>
          <p:cNvSpPr txBox="1"/>
          <p:nvPr/>
        </p:nvSpPr>
        <p:spPr>
          <a:xfrm>
            <a:off x="10535177" y="2825506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CC8FF1-A992-5AF3-44C9-496850ED35DD}"/>
              </a:ext>
            </a:extLst>
          </p:cNvPr>
          <p:cNvCxnSpPr>
            <a:cxnSpLocks/>
          </p:cNvCxnSpPr>
          <p:nvPr/>
        </p:nvCxnSpPr>
        <p:spPr>
          <a:xfrm>
            <a:off x="7803367" y="5781186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A80F39-1260-6C35-F396-433AA651A3F3}"/>
              </a:ext>
            </a:extLst>
          </p:cNvPr>
          <p:cNvSpPr txBox="1"/>
          <p:nvPr/>
        </p:nvSpPr>
        <p:spPr>
          <a:xfrm>
            <a:off x="4129775" y="2011572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277A5-B584-EE32-397D-86A2DDE6F1BB}"/>
              </a:ext>
            </a:extLst>
          </p:cNvPr>
          <p:cNvSpPr txBox="1"/>
          <p:nvPr/>
        </p:nvSpPr>
        <p:spPr>
          <a:xfrm>
            <a:off x="9519818" y="6298498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868A-8463-8193-E8AC-879C1FF9EB75}"/>
              </a:ext>
            </a:extLst>
          </p:cNvPr>
          <p:cNvSpPr txBox="1"/>
          <p:nvPr/>
        </p:nvSpPr>
        <p:spPr>
          <a:xfrm>
            <a:off x="7941541" y="2011572"/>
            <a:ext cx="530661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8EDC68F-815F-F863-D38B-45ADBA83D8C8}"/>
              </a:ext>
            </a:extLst>
          </p:cNvPr>
          <p:cNvCxnSpPr>
            <a:cxnSpLocks/>
          </p:cNvCxnSpPr>
          <p:nvPr/>
        </p:nvCxnSpPr>
        <p:spPr>
          <a:xfrm>
            <a:off x="7812705" y="6605387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62E0D-778D-A8F8-9579-FF4AA3EBDD1F}"/>
              </a:ext>
            </a:extLst>
          </p:cNvPr>
          <p:cNvSpPr txBox="1"/>
          <p:nvPr/>
        </p:nvSpPr>
        <p:spPr>
          <a:xfrm>
            <a:off x="5432948" y="2011572"/>
            <a:ext cx="607067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98341-0668-E6B1-4D88-D3319AB23ED7}"/>
              </a:ext>
            </a:extLst>
          </p:cNvPr>
          <p:cNvSpPr txBox="1"/>
          <p:nvPr/>
        </p:nvSpPr>
        <p:spPr>
          <a:xfrm>
            <a:off x="6779658" y="2011572"/>
            <a:ext cx="65372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1D92F-5B51-8B67-58EE-71CE9BED4122}"/>
              </a:ext>
            </a:extLst>
          </p:cNvPr>
          <p:cNvSpPr txBox="1"/>
          <p:nvPr/>
        </p:nvSpPr>
        <p:spPr>
          <a:xfrm>
            <a:off x="5349777" y="638492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E4C9D-69FC-8CEE-FAB8-BAA1E7231831}"/>
              </a:ext>
            </a:extLst>
          </p:cNvPr>
          <p:cNvSpPr txBox="1"/>
          <p:nvPr/>
        </p:nvSpPr>
        <p:spPr>
          <a:xfrm>
            <a:off x="5349777" y="5927723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E52D1C-BEE4-4CFD-FD0A-3D02A251D3A4}"/>
              </a:ext>
            </a:extLst>
          </p:cNvPr>
          <p:cNvSpPr/>
          <p:nvPr/>
        </p:nvSpPr>
        <p:spPr>
          <a:xfrm rot="5400000">
            <a:off x="6272897" y="6172152"/>
            <a:ext cx="113633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4BEC50-7B57-1138-CF4C-7BA5AA488A43}"/>
              </a:ext>
            </a:extLst>
          </p:cNvPr>
          <p:cNvSpPr/>
          <p:nvPr/>
        </p:nvSpPr>
        <p:spPr>
          <a:xfrm rot="5400000" flipH="1">
            <a:off x="5974489" y="5767407"/>
            <a:ext cx="710449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5E1069-1127-E039-A2D2-72F0956F8026}"/>
              </a:ext>
            </a:extLst>
          </p:cNvPr>
          <p:cNvSpPr/>
          <p:nvPr/>
        </p:nvSpPr>
        <p:spPr>
          <a:xfrm rot="5400000">
            <a:off x="6140777" y="5862625"/>
            <a:ext cx="377874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BB309C-E0DA-E16E-CC9C-EAF8833472DF}"/>
              </a:ext>
            </a:extLst>
          </p:cNvPr>
          <p:cNvSpPr/>
          <p:nvPr/>
        </p:nvSpPr>
        <p:spPr>
          <a:xfrm rot="5400000" flipH="1">
            <a:off x="6110258" y="5454231"/>
            <a:ext cx="4389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093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23F8E-8547-B933-8CBC-9799601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9314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</a:t>
            </a:r>
            <a:r>
              <a:rPr lang="en-CA" dirty="0" err="1">
                <a:solidFill>
                  <a:schemeClr val="bg1"/>
                </a:solidFill>
              </a:rPr>
              <a:t>muqcs</a:t>
            </a:r>
            <a:r>
              <a:rPr lang="en-CA" dirty="0">
                <a:solidFill>
                  <a:schemeClr val="bg1"/>
                </a:solidFill>
              </a:rPr>
              <a:t>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https://mjmcguffin.github.io/muqcs.js/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FDBD0-91F9-E08E-8077-EDD926CFF8E3}"/>
              </a:ext>
            </a:extLst>
          </p:cNvPr>
          <p:cNvSpPr txBox="1"/>
          <p:nvPr/>
        </p:nvSpPr>
        <p:spPr>
          <a:xfrm>
            <a:off x="174170" y="864667"/>
            <a:ext cx="11400843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N = 4; // total qubits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/*q3*/,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CMatrix.gate2x2ry(45) /*q3*/, CMatrix.gate2x2rx90degrees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CMatrix.gate2x2rx90degrees /*q1*/, CMatrix.gate2x2rx(45)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CMatrix.gate2x2rx(45) /*q3*/, CMatrix.gate2x2rz(120)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CMatrix.gate2x2rz(100) /*q1*/, CMatrix.gate2x2identity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step2, step1, input ]);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CMatrix.transformStateVectorWith2x2(CMatrix.gate2x2rz90degrees,2,N,output,[[1,true]]/*list of control qubits*/);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CMatrix.transformStateVectorWith2x2(CMatrix.gate2x2ry(45),2,N,output,[[3,true]]/*list of control qubits*/);</a:t>
            </a:r>
          </a:p>
          <a:p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output._rows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 let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output._rows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++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baseStateProbabilities.set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output.get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(i,0).mag()**2 );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StringUtil.concatMultiline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"Output: ",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}), ", Probabilities: ",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baseStateProbabilities.toString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CMatrix.printAnalysisOfEachQubit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N,output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1B3D-C7C3-69CA-1306-8E128F2021DB}"/>
              </a:ext>
            </a:extLst>
          </p:cNvPr>
          <p:cNvSpPr txBox="1"/>
          <p:nvPr/>
        </p:nvSpPr>
        <p:spPr>
          <a:xfrm>
            <a:off x="9519818" y="4229866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FC49-0A36-1EFA-FE9F-450919533BC4}"/>
              </a:ext>
            </a:extLst>
          </p:cNvPr>
          <p:cNvSpPr txBox="1"/>
          <p:nvPr/>
        </p:nvSpPr>
        <p:spPr>
          <a:xfrm>
            <a:off x="174170" y="3992969"/>
            <a:ext cx="4982446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|0000&gt;[-0.198-0.347i]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|0001&gt;[-0.144+0.082i]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|0010&gt;[-0.362-0.171i]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|0011&gt;[-0.071+0.150i]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|0100&gt;[0.002-0.400i 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|0101&gt;[-0.166-0.001i]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|0110&gt;[0.329-0.228i 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|0111&gt;[-0.094-0.136i], Probabilities: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|1000&gt;[-0.143-0.018i]                 [0.021]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|1001&gt;[-0.007+0.059i]                 [0.004]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|1010&gt;[-0.240+0.120i]                 [0.072]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|1011&gt;[0.050+0.100i ]                 [0.012]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|1100&gt;[-0.203-0.212i]                 [0.086]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|1101&gt;[-0.088+0.084i]                 [0.015]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|1110&gt;[-0.014-0.185i]                 [0.034]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|1111&gt;[-0.077+0.006i]                 [0.006]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C2DB7-55C7-4CDB-5702-47DA84EDC67F}"/>
              </a:ext>
            </a:extLst>
          </p:cNvPr>
          <p:cNvSpPr txBox="1"/>
          <p:nvPr/>
        </p:nvSpPr>
        <p:spPr>
          <a:xfrm>
            <a:off x="1951026" y="5973027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012BF-4A34-5693-7186-A68E8ABEAEAB}"/>
              </a:ext>
            </a:extLst>
          </p:cNvPr>
          <p:cNvSpPr txBox="1"/>
          <p:nvPr/>
        </p:nvSpPr>
        <p:spPr>
          <a:xfrm>
            <a:off x="3849857" y="5973027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649941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23F8E-8547-B933-8CBC-9799601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9314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</a:t>
            </a:r>
            <a:r>
              <a:rPr lang="en-CA" dirty="0" err="1">
                <a:solidFill>
                  <a:schemeClr val="bg1"/>
                </a:solidFill>
              </a:rPr>
              <a:t>muqcs</a:t>
            </a:r>
            <a:r>
              <a:rPr lang="en-CA" dirty="0">
                <a:solidFill>
                  <a:schemeClr val="bg1"/>
                </a:solidFill>
              </a:rPr>
              <a:t>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https://mjmcguffin.github.io/muqcs.js/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35198-2A1F-B805-55A8-177C213D8132}"/>
              </a:ext>
            </a:extLst>
          </p:cNvPr>
          <p:cNvSpPr txBox="1"/>
          <p:nvPr/>
        </p:nvSpPr>
        <p:spPr>
          <a:xfrm>
            <a:off x="80864" y="915814"/>
            <a:ext cx="1189964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Density matrix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[0.16       ,0.00+0.07i ,0.13+0.09i ,-0.04+0.05i,0.14-0.08i ,0.03+0.06i ,0.01-0.16i ,0.07+0.01i ,0.03+0.05i ,-0.02+0.01i,0.01+0.11i ,-0.04+0.00i,0.11+0.03i ,-0.01+0.05i,0.07-0.03i ,0.01+0.03i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[0.00-0.07i ,0.03       ,0.04-0.05i ,0.02+0.02i ,-0.03-0.06i,0.02-0.01i ,-0.07-0.01i,0.00-0.03i ,0.02-0.01i ,0.01+0.01i ,0.04-0.00i ,0.00+0.02i ,0.01-0.05i ,0.02+0.00i ,-0.01-0.03i,0.01-0.01i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[0.13-0.09i ,0.04+0.05i ,0.16       ,-0.00+0.07i,0.07-0.15i ,0.06+0.03i ,-0.08-0.14i,0.06-0.03i ,0.05+0.02i ,-0.01+0.02i,0.07+0.08i ,-0.03+0.03i,0.11-0.04i ,0.02+0.05i ,0.04-0.06i ,0.03+0.02i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[-0.04-0.05i,0.02-0.02i ,-0.00-0.07i,0.03       ,-0.06-0.03i,0.01-0.02i ,-0.06+0.03i,-0.01-0.02i,0.01-0.02i ,0.01+0.00i ,0.03-0.03i ,0.01+0.01i ,-0.02-0.05i,0.02-0.01i ,-0.03-0.02i,0.01-0.01i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[0.14+0.08i ,-0.03+0.06i,0.07+0.15i ,-0.06+0.03i,0.16       ,0.00+0.07i ,0.09-0.13i ,0.05+0.04i ,0.01+0.06i ,-0.02+0.00i,-0.05+0.10i,-0.04-0.02i,0.08+0.08i ,-0.03+0.03i,0.07+0.01i ,-0.00+0.03i]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[0.03-0.06i ,0.02+0.01i ,0.06-0.03i ,0.01+0.02i ,0.00-0.07i ,0.03       ,-0.05-0.04i,0.02-0.02i ,0.02-0.00i ,0.00+0.01i ,0.04+0.02i ,-0.01+0.02i,0.03-0.03i ,0.01+0.01i ,0.00-0.03i ,0.01+0.00i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[0.01+0.16i ,-0.07+0.01i,-0.08+0.14i,-0.06-0.03i,0.09+0.13i ,-0.05+0.04i,0.16       ,-0.00+0.07i,-0.04+0.04i,-0.02-0.02i,-0.11+0.02i,-0.01-0.04i,-0.02+0.12i,-0.05-0.01i,0.04+0.06i ,-0.03+0.02i]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[0.07-0.01i ,0.00+0.03i ,0.06+0.03i ,-0.01+0.02i,0.05-0.04i ,0.02+0.02i ,-0.00-0.07i,0.03       ,0.02+0.02i ,-0.01+0.01i,0.01+0.04i ,-0.02+0.00i,0.05+0.01i ,-0.00+0.02i,0.03-0.02i ,0.01+0.01i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[0.03-0.05i ,0.02+0.01i ,0.05-0.02i ,0.01+0.02i ,0.01-0.06i ,0.02+0.00i ,-0.04-0.04i,0.02-0.02i ,0.02       ,0.00+0.01i ,0.03+0.02i ,-0.01+0.01i,0.03-0.03i ,0.01+0.01i ,0.01-0.03i ,0.01+0.00i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[-0.02-0.01i,0.01-0.01i ,-0.01-0.02i,0.01-0.00i ,-0.02-0.00i,0.00-0.01i ,-0.02+0.02i,-0.01-0.01i,0.00-0.01i ,0.00       ,0.01-0.01i ,0.01+0.00i ,-0.01-0.01i,0.01-0.00i ,-0.01-0.00i,0.00-0.00i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[0.01-0.11i ,0.04+0.00i ,0.07-0.08i ,0.03+0.03i ,-0.05-0.10i,0.04-0.02i ,-0.11-0.02i,0.01-0.04i ,0.03-0.02i ,0.01+0.01i ,0.07       ,-0.00+0.03i,0.02-0.08i ,0.03+0.01i ,-0.02-0.05i,0.02-0.01i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[-0.04-0.00i,0.00-0.02i ,-0.03-0.03i,0.01-0.01i ,-0.04+0.02i,-0.01-0.02i,-0.01+0.04i,-0.02-0.00i,-0.01-0.01i,0.01-0.00i ,-0.00-0.03i,0.01       ,-0.03-0.01i,0.00-0.01i ,-0.02+0.01i,-0.00-0.01i]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[0.11-0.03i ,0.01+0.05i ,0.11+0.04i ,-0.02+0.05i,0.08-0.08i ,0.03+0.03i ,-0.02-0.12i,0.05-0.01i ,0.03+0.03i ,-0.01+0.01i,0.02+0.08i ,-0.03+0.01i,0.09       ,-0.00+0.04i,0.04-0.03i ,0.01+0.02i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[-0.01-0.05i,0.02-0.00i ,0.02-0.05i ,0.02+0.01i ,-0.03-0.03i,0.01-0.01i ,-0.05+0.01i,-0.00-0.02i,0.01-0.01i ,0.01+0.00i ,0.03-0.01i ,0.00+0.01i ,-0.00-0.04i,0.01       ,-0.01-0.02i,0.01-0.01i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[0.07+0.03i ,-0.01+0.03i,0.04+0.06i ,-0.03+0.02i,0.07-0.01i ,0.00+0.03i ,0.04-0.06i ,0.03+0.02i ,0.01+0.03i ,-0.01+0.00i,-0.02+0.05i,-0.02-0.01i,0.04+0.03i ,-0.01+0.02i,0.03       ,-0.00+0.01i]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[0.01-0.03i ,0.01+0.01i ,0.03-0.02i ,0.01+0.01i ,-0.00-0.03i,0.01-0.00i ,-0.03-0.02i,0.01-0.01i ,0.01-0.00i ,0.00+0.00i ,0.02+0.01i ,-0.00+0.01i,0.01-0.02i ,0.01+0.01i ,-0.00-0.01i,0.01   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with trace 1.000 and purity 1.000</a:t>
            </a: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3155-2E71-E5B2-034F-50A5A416E99E}"/>
              </a:ext>
            </a:extLst>
          </p:cNvPr>
          <p:cNvSpPr txBox="1"/>
          <p:nvPr/>
        </p:nvSpPr>
        <p:spPr>
          <a:xfrm>
            <a:off x="80864" y="3334369"/>
            <a:ext cx="11999170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0 is [0.854        ,-0.000+0.354i] with trace 1.000 and purity 1.000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[-0.000-0.354i,0.146 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1 is [0.500       ,0.348-0.061i] with trace 1.000 and purity 0.750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[0.348+0.061i,0.500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2 is [0.484       ,0.085-0.342i] with trace 1.000 and purity 0.748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[0.085+0.342i,0.516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3 is [0.750       ,0.261+0.323i] with trace 1.000 and purity 0.971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[0.261-0.323i,0.250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q0: (x=-0.000,y=-0.707,z=0.707) (r=1.000,phase=4.712rad=270.000deg,theta=0.785rad=45.000deg), probability(|1&gt;)=0.146, purity=1.000, (0.924)|0&gt;+(-0.000-0.383i)|1&gt;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q1: (x=0.696,y=0.123,z=0.000) (r=0.707,phase=0.175rad=10.000deg,theta=1.571rad=90.000deg), probability(|1&gt;)=0.500, purity=0.750, (0.707)|0&gt;+(0.696+0.123i)|1&gt;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q2: (x=0.170,y=0.683,z=-0.032) (r=0.705,phase=1.327rad=76.054deg,theta=1.617rad=92.632deg), probability(|1&gt;)=0.516, purity=0.748, (0.691)|0&gt;+(0.174+0.702i)|1&gt;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q3: (x=0.523,y=-0.647,z=0.500) (r=0.970,phase=5.392rad=308.939deg,theta=1.029rad=58.981deg), probability(|1&gt;)=0.250, purity=0.971, (0.870)|0&gt;+(0.309-0.383i)|1&gt;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1B3D-C7C3-69CA-1306-8E128F2021DB}"/>
              </a:ext>
            </a:extLst>
          </p:cNvPr>
          <p:cNvSpPr txBox="1"/>
          <p:nvPr/>
        </p:nvSpPr>
        <p:spPr>
          <a:xfrm>
            <a:off x="9519818" y="0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C7FDF-E070-4A51-AB90-A0C8F7CC5CB2}"/>
              </a:ext>
            </a:extLst>
          </p:cNvPr>
          <p:cNvSpPr txBox="1"/>
          <p:nvPr/>
        </p:nvSpPr>
        <p:spPr>
          <a:xfrm>
            <a:off x="3753497" y="617409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0C0BA3-1E7B-642A-F03E-142F7B3CA70B}"/>
              </a:ext>
            </a:extLst>
          </p:cNvPr>
          <p:cNvCxnSpPr>
            <a:cxnSpLocks/>
          </p:cNvCxnSpPr>
          <p:nvPr/>
        </p:nvCxnSpPr>
        <p:spPr>
          <a:xfrm>
            <a:off x="3318272" y="6025045"/>
            <a:ext cx="129002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13AD68-8A42-87C8-595D-7FC65F1C2E95}"/>
              </a:ext>
            </a:extLst>
          </p:cNvPr>
          <p:cNvCxnSpPr>
            <a:cxnSpLocks/>
          </p:cNvCxnSpPr>
          <p:nvPr/>
        </p:nvCxnSpPr>
        <p:spPr>
          <a:xfrm>
            <a:off x="6486525" y="6025045"/>
            <a:ext cx="1542126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DF4B5C-17BD-A6F0-483F-581F4A21924C}"/>
              </a:ext>
            </a:extLst>
          </p:cNvPr>
          <p:cNvSpPr txBox="1"/>
          <p:nvPr/>
        </p:nvSpPr>
        <p:spPr>
          <a:xfrm>
            <a:off x="6902210" y="6174091"/>
            <a:ext cx="524209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FFC000"/>
                </a:solidFill>
              </a:rPr>
              <a:t>pr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D86138-FC87-48EC-914F-056D3E8AF3DF}"/>
              </a:ext>
            </a:extLst>
          </p:cNvPr>
          <p:cNvCxnSpPr>
            <a:cxnSpLocks/>
          </p:cNvCxnSpPr>
          <p:nvPr/>
        </p:nvCxnSpPr>
        <p:spPr>
          <a:xfrm>
            <a:off x="8143655" y="6025045"/>
            <a:ext cx="837229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465AD2-7CE3-715D-5D79-29841F5F0DCC}"/>
              </a:ext>
            </a:extLst>
          </p:cNvPr>
          <p:cNvSpPr txBox="1"/>
          <p:nvPr/>
        </p:nvSpPr>
        <p:spPr>
          <a:xfrm>
            <a:off x="8285572" y="6174091"/>
            <a:ext cx="58220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err="1">
                <a:solidFill>
                  <a:srgbClr val="00B050"/>
                </a:solidFill>
              </a:rPr>
              <a:t>pu</a:t>
            </a:r>
            <a:endParaRPr lang="en-CA" sz="2000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65CBB-4B8C-85E4-ABE0-4C308CAEFCCF}"/>
              </a:ext>
            </a:extLst>
          </p:cNvPr>
          <p:cNvSpPr txBox="1"/>
          <p:nvPr/>
        </p:nvSpPr>
        <p:spPr>
          <a:xfrm>
            <a:off x="5488933" y="1788976"/>
            <a:ext cx="607067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767F32-003F-2FCA-9411-1CE54AFDAA80}"/>
              </a:ext>
            </a:extLst>
          </p:cNvPr>
          <p:cNvSpPr txBox="1"/>
          <p:nvPr/>
        </p:nvSpPr>
        <p:spPr>
          <a:xfrm>
            <a:off x="3309562" y="3803907"/>
            <a:ext cx="65372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5893A-ED9B-24D1-9580-7424F1E7B757}"/>
              </a:ext>
            </a:extLst>
          </p:cNvPr>
          <p:cNvSpPr txBox="1"/>
          <p:nvPr/>
        </p:nvSpPr>
        <p:spPr>
          <a:xfrm>
            <a:off x="65748" y="642989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24B89-DADA-2D02-7F92-E69A6BD8B428}"/>
              </a:ext>
            </a:extLst>
          </p:cNvPr>
          <p:cNvSpPr txBox="1"/>
          <p:nvPr/>
        </p:nvSpPr>
        <p:spPr>
          <a:xfrm>
            <a:off x="1167525" y="6414899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417E6D-74ED-821C-2401-2682FF2BC279}"/>
              </a:ext>
            </a:extLst>
          </p:cNvPr>
          <p:cNvSpPr/>
          <p:nvPr/>
        </p:nvSpPr>
        <p:spPr>
          <a:xfrm rot="5400000" flipH="1">
            <a:off x="411036" y="6168620"/>
            <a:ext cx="633628" cy="30361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675559 w 2557463"/>
              <a:gd name="connsiteY2" fmla="*/ 533640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557463 w 2557463"/>
              <a:gd name="connsiteY2" fmla="*/ 0 h 1471612"/>
              <a:gd name="connsiteX0" fmla="*/ 0 w 2557463"/>
              <a:gd name="connsiteY0" fmla="*/ 1471612 h 1471612"/>
              <a:gd name="connsiteX1" fmla="*/ 847598 w 2557463"/>
              <a:gd name="connsiteY1" fmla="*/ 555611 h 1471612"/>
              <a:gd name="connsiteX2" fmla="*/ 2557463 w 2557463"/>
              <a:gd name="connsiteY2" fmla="*/ 0 h 1471612"/>
              <a:gd name="connsiteX0" fmla="*/ 0 w 2646987"/>
              <a:gd name="connsiteY0" fmla="*/ 1448892 h 1448892"/>
              <a:gd name="connsiteX1" fmla="*/ 847598 w 2646987"/>
              <a:gd name="connsiteY1" fmla="*/ 532891 h 1448892"/>
              <a:gd name="connsiteX2" fmla="*/ 2646989 w 2646987"/>
              <a:gd name="connsiteY2" fmla="*/ 2 h 1448892"/>
              <a:gd name="connsiteX0" fmla="*/ 0 w 2646987"/>
              <a:gd name="connsiteY0" fmla="*/ 1448892 h 1448892"/>
              <a:gd name="connsiteX1" fmla="*/ 847598 w 2646987"/>
              <a:gd name="connsiteY1" fmla="*/ 532891 h 1448892"/>
              <a:gd name="connsiteX2" fmla="*/ 2646989 w 2646987"/>
              <a:gd name="connsiteY2" fmla="*/ 2 h 144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6987" h="1448892">
                <a:moveTo>
                  <a:pt x="0" y="1448892"/>
                </a:moveTo>
                <a:cubicBezTo>
                  <a:pt x="51448" y="1069163"/>
                  <a:pt x="406433" y="774373"/>
                  <a:pt x="847598" y="532891"/>
                </a:cubicBezTo>
                <a:cubicBezTo>
                  <a:pt x="1288763" y="291409"/>
                  <a:pt x="2191501" y="143689"/>
                  <a:pt x="2646989" y="2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7660F3-F29A-ECB8-A24E-4AC2B9A4C579}"/>
              </a:ext>
            </a:extLst>
          </p:cNvPr>
          <p:cNvSpPr/>
          <p:nvPr/>
        </p:nvSpPr>
        <p:spPr>
          <a:xfrm rot="5400000" flipH="1">
            <a:off x="1738067" y="5943254"/>
            <a:ext cx="627004" cy="74749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771703 w 2557463"/>
              <a:gd name="connsiteY2" fmla="*/ 493606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771703 w 2557463"/>
              <a:gd name="connsiteY2" fmla="*/ 493606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413141 w 2557463"/>
              <a:gd name="connsiteY2" fmla="*/ 482522 h 1471612"/>
              <a:gd name="connsiteX3" fmla="*/ 2557463 w 2557463"/>
              <a:gd name="connsiteY3" fmla="*/ 0 h 1471612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413141 w 2904989"/>
              <a:gd name="connsiteY2" fmla="*/ 402713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413141 w 2904989"/>
              <a:gd name="connsiteY2" fmla="*/ 402713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369010 w 2904989"/>
              <a:gd name="connsiteY2" fmla="*/ 424882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2904989 w 2904989"/>
              <a:gd name="connsiteY2" fmla="*/ 0 h 1391803"/>
              <a:gd name="connsiteX0" fmla="*/ 0 w 2904989"/>
              <a:gd name="connsiteY0" fmla="*/ 1391803 h 1391803"/>
              <a:gd name="connsiteX1" fmla="*/ 718454 w 2904989"/>
              <a:gd name="connsiteY1" fmla="*/ 636295 h 1391803"/>
              <a:gd name="connsiteX2" fmla="*/ 2904989 w 2904989"/>
              <a:gd name="connsiteY2" fmla="*/ 0 h 139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989" h="1391803">
                <a:moveTo>
                  <a:pt x="0" y="1391803"/>
                </a:moveTo>
                <a:cubicBezTo>
                  <a:pt x="51448" y="1012074"/>
                  <a:pt x="234289" y="868262"/>
                  <a:pt x="718454" y="636295"/>
                </a:cubicBezTo>
                <a:cubicBezTo>
                  <a:pt x="1202619" y="404328"/>
                  <a:pt x="2406939" y="144108"/>
                  <a:pt x="2904989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CDD5-6F7F-146C-6D0C-7C859B35F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87" y="133133"/>
            <a:ext cx="11740644" cy="659173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Qubits can be implemented using photon polarization, particle spin, superconducting current loops…</a:t>
            </a:r>
          </a:p>
          <a:p>
            <a:r>
              <a:rPr lang="en-CA" dirty="0"/>
              <a:t>Qubits can store 0 and 1 in superposition.  Measuring the state of a qubit causes it to collapse to 0 or 1.  Qubits can also be entangled (i.e., there is a correlation between their measured values).</a:t>
            </a:r>
          </a:p>
          <a:p>
            <a:r>
              <a:rPr lang="en-CA" dirty="0"/>
              <a:t>Quantum circuits</a:t>
            </a:r>
            <a:r>
              <a:rPr lang="ja-JP" altLang="en-US" dirty="0"/>
              <a:t> </a:t>
            </a:r>
            <a:r>
              <a:rPr lang="en-CA" dirty="0"/>
              <a:t>and quantum logic gates are an abstraction layer on top of physical qubits</a:t>
            </a:r>
          </a:p>
          <a:p>
            <a:pPr lvl="1"/>
            <a:r>
              <a:rPr lang="en-CA" dirty="0"/>
              <a:t>We hide the details of the physical qubits</a:t>
            </a:r>
          </a:p>
          <a:p>
            <a:pPr lvl="1"/>
            <a:r>
              <a:rPr lang="en-CA" dirty="0"/>
              <a:t>We typically assume no noise, no decoherence, and assume the qubits are fully interconnected, and assume all qubit logic gates are available to us. In reality, there may be a compiler or translation stage that substitutes gates, adds swaps, optimizes for noise, etc.</a:t>
            </a:r>
          </a:p>
          <a:p>
            <a:pPr lvl="1"/>
            <a:r>
              <a:rPr lang="en-CA" dirty="0"/>
              <a:t>The ‘wires’ (horizontal lines) are metaphorical; they show the sequence of operations on each qubit, with time advancing left-to-right. They are not physical wires.</a:t>
            </a:r>
          </a:p>
          <a:p>
            <a:pPr lvl="1"/>
            <a:r>
              <a:rPr lang="en-CA" dirty="0"/>
              <a:t>The circuit is typically executed many times, allowing us to measure probabilities of 0 and 1</a:t>
            </a:r>
          </a:p>
          <a:p>
            <a:r>
              <a:rPr lang="en-CA" dirty="0"/>
              <a:t>All quantum circuits can be simulated on a classical computer</a:t>
            </a:r>
          </a:p>
          <a:p>
            <a:r>
              <a:rPr lang="en-CA" dirty="0"/>
              <a:t>Simulating an N-qubit circuit with a classical computer requires exponential (O(2</a:t>
            </a:r>
            <a:r>
              <a:rPr lang="en-CA" baseline="30000" dirty="0"/>
              <a:t>N</a:t>
            </a:r>
            <a:r>
              <a:rPr lang="en-CA" dirty="0"/>
              <a:t>)) time and space, but this does not necessarily mean that a quantum algorithm gives us an exponential speedup over the best classical algorithm. The speedup from a quantum computer depends on the details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18330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925"/>
            <a:ext cx="10515600" cy="1325563"/>
          </a:xfrm>
        </p:spPr>
        <p:txBody>
          <a:bodyPr/>
          <a:lstStyle/>
          <a:p>
            <a:r>
              <a:rPr lang="en-CA" dirty="0"/>
              <a:t>Examples of proposed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2788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1" y="128782"/>
            <a:ext cx="7384388" cy="1402697"/>
          </a:xfrm>
        </p:spPr>
        <p:txBody>
          <a:bodyPr/>
          <a:lstStyle/>
          <a:p>
            <a:pPr algn="l"/>
            <a:r>
              <a:rPr lang="en-CA" sz="1200" dirty="0"/>
              <a:t>Williams, Milan Marie</a:t>
            </a:r>
            <a:br>
              <a:rPr lang="en-CA" sz="1200" dirty="0"/>
            </a:br>
            <a:r>
              <a:rPr lang="en-CA" sz="1200" dirty="0"/>
              <a:t>2021</a:t>
            </a:r>
            <a:br>
              <a:rPr lang="en-CA" sz="1200" dirty="0"/>
            </a:br>
            <a:r>
              <a:rPr lang="en-CA" sz="1200" dirty="0" err="1"/>
              <a:t>QCVis</a:t>
            </a:r>
            <a:r>
              <a:rPr lang="en-CA" sz="1200" dirty="0"/>
              <a:t>: A Quantum Circuit Visualization and Education Platform for Novices</a:t>
            </a:r>
            <a:br>
              <a:rPr lang="en-CA" sz="1200" dirty="0"/>
            </a:br>
            <a:r>
              <a:rPr lang="en-CA" sz="1200" dirty="0"/>
              <a:t>Bachelor's thesis, Harvard College</a:t>
            </a:r>
            <a:br>
              <a:rPr lang="en-CA" sz="1200" dirty="0"/>
            </a:br>
            <a:r>
              <a:rPr lang="en-CA" sz="1200" dirty="0">
                <a:hlinkClick r:id="rId2"/>
              </a:rPr>
              <a:t>https://nrs.harvard.edu/URN-3:HUL.INSTREPOS:37368560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>
                <a:hlinkClick r:id="rId3"/>
              </a:rPr>
              <a:t>https://dash.harvard.edu/handle/1/37368560</a:t>
            </a:r>
            <a:r>
              <a:rPr lang="en-CA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1D3B10-567D-51C1-950A-D5E1A515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1" y="1684289"/>
            <a:ext cx="5186418" cy="17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2ECE38-F803-0279-CFE3-595A792D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87" y="128782"/>
            <a:ext cx="6537677" cy="334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1923A3-72C1-28C8-99D4-BECE53F9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81" y="3735913"/>
            <a:ext cx="8078613" cy="43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7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0" y="99754"/>
            <a:ext cx="11773846" cy="1533103"/>
          </a:xfrm>
        </p:spPr>
        <p:txBody>
          <a:bodyPr/>
          <a:lstStyle/>
          <a:p>
            <a:pPr algn="l"/>
            <a:r>
              <a:rPr lang="en-US" sz="1200" dirty="0"/>
              <a:t>% height is probability, color shows phase; it also makes it clearer when things are entangled (although this only works if the entanglement is limited to adjacent qubits)</a:t>
            </a:r>
            <a:br>
              <a:rPr lang="en-US" sz="1200" dirty="0"/>
            </a:br>
            <a:r>
              <a:rPr lang="en-US" sz="1200" dirty="0"/>
              <a:t>% "entangled states are represented by boxes that span across several columns, indicating which qubits are entangled. On the contrary, non-entangled (i.e. separable) states are represented by 1-column boxes."</a:t>
            </a:r>
            <a:br>
              <a:rPr lang="en-US" sz="1200" dirty="0"/>
            </a:br>
            <a:r>
              <a:rPr lang="en-US" sz="1200" dirty="0"/>
              <a:t>Jean-Baptiste Lamy</a:t>
            </a:r>
            <a:br>
              <a:rPr lang="en-US" sz="1200" dirty="0"/>
            </a:br>
            <a:r>
              <a:rPr lang="en-US" sz="1200" dirty="0"/>
              <a:t>Dynamic software visualization of quantum algorithms with rainbow boxes</a:t>
            </a:r>
            <a:br>
              <a:rPr lang="en-US" sz="1200" dirty="0"/>
            </a:br>
            <a:r>
              <a:rPr lang="en-US" sz="1200" dirty="0"/>
              <a:t>IVAPP 2019</a:t>
            </a:r>
            <a:br>
              <a:rPr lang="en-US" sz="1200" dirty="0"/>
            </a:br>
            <a:r>
              <a:rPr lang="en-US" sz="1200" dirty="0"/>
              <a:t>2019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https://hal.archives-ouvertes.fr/hal-02264243/document</a:t>
            </a:r>
            <a:r>
              <a:rPr lang="en-US" sz="12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4C07D0-09FC-3478-BFB6-2FCC1AAB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8" y="1794880"/>
            <a:ext cx="2754765" cy="15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20983D-7B83-1838-796D-F652A868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2" y="3488968"/>
            <a:ext cx="5063912" cy="31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77E378-C785-F70D-B6CE-390A66C5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658" y="793666"/>
            <a:ext cx="4688341" cy="58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6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0" y="128782"/>
            <a:ext cx="11614189" cy="570117"/>
          </a:xfrm>
        </p:spPr>
        <p:txBody>
          <a:bodyPr/>
          <a:lstStyle/>
          <a:p>
            <a:pPr algn="l"/>
            <a:r>
              <a:rPr lang="en-CA" sz="1200" dirty="0"/>
              <a:t>Lin, </a:t>
            </a:r>
            <a:r>
              <a:rPr lang="en-CA" sz="1200" dirty="0" err="1"/>
              <a:t>Siyuan</a:t>
            </a:r>
            <a:r>
              <a:rPr lang="en-CA" sz="1200" dirty="0"/>
              <a:t>, Jiang Hao, and Lingyun Sun. "</a:t>
            </a:r>
            <a:r>
              <a:rPr lang="en-CA" sz="1200" dirty="0" err="1"/>
              <a:t>Quflow</a:t>
            </a:r>
            <a:r>
              <a:rPr lang="en-CA" sz="1200" dirty="0"/>
              <a:t>: Visualizing parameter flow in quantum circuits for understanding quantum computation." In 2018 IEEE Scientific Visualization Conference (</a:t>
            </a:r>
            <a:r>
              <a:rPr lang="en-CA" sz="1200" dirty="0" err="1"/>
              <a:t>SciVis</a:t>
            </a:r>
            <a:r>
              <a:rPr lang="en-CA" sz="1200" dirty="0"/>
              <a:t>), pp. 37-41. IEEE, 2018.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EBE5A2-E8C7-E535-5E12-4CE80625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55" y="698899"/>
            <a:ext cx="8559891" cy="60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60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C5FD-0DA8-F867-4971-335A0E3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43452"/>
            <a:ext cx="11526982" cy="1325563"/>
          </a:xfrm>
        </p:spPr>
        <p:txBody>
          <a:bodyPr/>
          <a:lstStyle/>
          <a:p>
            <a:r>
              <a:rPr lang="en-CA" dirty="0"/>
              <a:t>Craig </a:t>
            </a:r>
            <a:r>
              <a:rPr lang="en-CA" dirty="0" err="1"/>
              <a:t>Gidney</a:t>
            </a:r>
            <a:r>
              <a:rPr lang="en-CA" dirty="0"/>
              <a:t>, 2017  </a:t>
            </a:r>
            <a:r>
              <a:rPr lang="en-CA" dirty="0">
                <a:hlinkClick r:id="rId2"/>
              </a:rPr>
              <a:t>https://algassert.com/post/1716</a:t>
            </a:r>
            <a:r>
              <a:rPr lang="en-CA" dirty="0"/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60B573-42F0-75BF-3B98-61708C20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8" y="2009342"/>
            <a:ext cx="10947505" cy="37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13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0EEDC-1C91-FE7A-B06C-A840C855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362"/>
            <a:ext cx="12192000" cy="43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6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C1A12-91A9-90F4-B0C8-308AC33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62"/>
            <a:ext cx="12192000" cy="6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52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C2D5F-5E58-501E-3100-DF9C27D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5" y="0"/>
            <a:ext cx="994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0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A56-C748-8368-ECE9-C029456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2" y="198871"/>
            <a:ext cx="8201891" cy="549275"/>
          </a:xfrm>
        </p:spPr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3278-DAFD-8299-50E0-6286FFFB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803564"/>
            <a:ext cx="11914908" cy="565265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Book:</a:t>
            </a:r>
          </a:p>
          <a:p>
            <a:pPr lvl="1"/>
            <a:r>
              <a:rPr lang="en-CA" dirty="0"/>
              <a:t>Michael Nielsen, Isaac Chuang, Quantum Computation and Quantum Information, 2010</a:t>
            </a:r>
          </a:p>
          <a:p>
            <a:r>
              <a:rPr lang="en-CA" dirty="0"/>
              <a:t>Free books:</a:t>
            </a:r>
          </a:p>
          <a:p>
            <a:pPr lvl="1"/>
            <a:r>
              <a:rPr lang="en-CA" dirty="0"/>
              <a:t>Thomas G. Wong, Introduction to Classical and Quantum Computing, 2022, </a:t>
            </a:r>
            <a:r>
              <a:rPr lang="en-CA" dirty="0">
                <a:hlinkClick r:id="rId2"/>
              </a:rPr>
              <a:t>http://www.thomaswong.net/</a:t>
            </a:r>
            <a:r>
              <a:rPr lang="en-CA" dirty="0"/>
              <a:t>  </a:t>
            </a:r>
          </a:p>
          <a:p>
            <a:pPr lvl="1"/>
            <a:r>
              <a:rPr lang="en-CA" dirty="0" err="1"/>
              <a:t>Venkateswaran</a:t>
            </a:r>
            <a:r>
              <a:rPr lang="en-CA" dirty="0"/>
              <a:t> </a:t>
            </a:r>
            <a:r>
              <a:rPr lang="en-CA" dirty="0" err="1"/>
              <a:t>Kasirajan</a:t>
            </a:r>
            <a:r>
              <a:rPr lang="en-CA" dirty="0"/>
              <a:t>, Fundamentals of Quantum Computing: Theory and Practice, 2021, </a:t>
            </a:r>
            <a:r>
              <a:rPr lang="en-CA" dirty="0">
                <a:hlinkClick r:id="rId3"/>
              </a:rPr>
              <a:t>https://link.springer.com/book/10.1007/978-3-030-63689-0?&amp;utm_medium=display&amp;utm_source=criteo&amp;utm_campaign=3_fjp8312_product_us_springerlink&amp;utm_content=us_banner_29012020</a:t>
            </a:r>
            <a:r>
              <a:rPr lang="en-CA" dirty="0"/>
              <a:t>  </a:t>
            </a:r>
          </a:p>
          <a:p>
            <a:pPr lvl="1"/>
            <a:r>
              <a:rPr lang="en-CA" dirty="0"/>
              <a:t>Ciaran Hughes, Joshua Isaacson, Anastasia Perry, </a:t>
            </a:r>
            <a:r>
              <a:rPr lang="en-CA" dirty="0" err="1"/>
              <a:t>Ranbel</a:t>
            </a:r>
            <a:r>
              <a:rPr lang="en-CA" dirty="0"/>
              <a:t> F. Sun, Jessica Turner, Quantum Computing for the Quantum Curious, 2021, </a:t>
            </a:r>
            <a:r>
              <a:rPr lang="en-CA" dirty="0">
                <a:hlinkClick r:id="rId4"/>
              </a:rPr>
              <a:t>https://library.oapen.org/bitstream/handle/20.500.12657/48236/9783030616014.pdf</a:t>
            </a:r>
            <a:r>
              <a:rPr lang="en-CA" dirty="0"/>
              <a:t>  </a:t>
            </a:r>
          </a:p>
          <a:p>
            <a:r>
              <a:rPr lang="en-CA" dirty="0"/>
              <a:t>Non-technical explanation of Shor’s algorithm:</a:t>
            </a:r>
          </a:p>
          <a:p>
            <a:pPr lvl="1"/>
            <a:r>
              <a:rPr lang="en-CA" dirty="0">
                <a:hlinkClick r:id="rId5"/>
              </a:rPr>
              <a:t>https://scottaaronson.blog/?p=208</a:t>
            </a:r>
            <a:r>
              <a:rPr lang="en-CA" dirty="0"/>
              <a:t> </a:t>
            </a:r>
          </a:p>
          <a:p>
            <a:r>
              <a:rPr lang="en-CA" dirty="0"/>
              <a:t>Playlist:</a:t>
            </a:r>
          </a:p>
          <a:p>
            <a:pPr lvl="1"/>
            <a:r>
              <a:rPr lang="en-CA" dirty="0">
                <a:hlinkClick r:id="rId6"/>
              </a:rPr>
              <a:t>https://www.youtube.com/playlist?list=PLWDaTqG3UM0Ow0QWaxeeYTmr0hyF1duRl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81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gate (also called X gate)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0FA5-33F4-09C9-E863-4B349D07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22" y="2429234"/>
            <a:ext cx="1381318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NOT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76608"/>
              </p:ext>
            </p:extLst>
          </p:nvPr>
        </p:nvGraphicFramePr>
        <p:xfrm>
          <a:off x="7426038" y="2066567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NOT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9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" y="207963"/>
            <a:ext cx="11458575" cy="1325563"/>
          </a:xfrm>
        </p:spPr>
        <p:txBody>
          <a:bodyPr/>
          <a:lstStyle/>
          <a:p>
            <a:r>
              <a:rPr lang="en-CA" dirty="0"/>
              <a:t>CNOT “controlled-not” gate (similar to XOR gate)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1149494" y="21133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44336"/>
              </p:ext>
            </p:extLst>
          </p:nvPr>
        </p:nvGraphicFramePr>
        <p:xfrm>
          <a:off x="7128598" y="1558633"/>
          <a:ext cx="469668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563">
                  <a:extLst>
                    <a:ext uri="{9D8B030D-6E8A-4147-A177-3AD203B41FA5}">
                      <a16:colId xmlns:a16="http://schemas.microsoft.com/office/drawing/2014/main" val="179423928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CA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73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7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C29A9B9-3A31-970B-6051-3F415FE5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06" y="2113312"/>
            <a:ext cx="1400370" cy="21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C8F29-F39A-1511-6AA3-18260DF60034}"/>
              </a:ext>
            </a:extLst>
          </p:cNvPr>
          <p:cNvSpPr txBox="1"/>
          <p:nvPr/>
        </p:nvSpPr>
        <p:spPr>
          <a:xfrm>
            <a:off x="1149494" y="33325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9AE46-56D7-5E87-BE3B-52E7C0B908B2}"/>
              </a:ext>
            </a:extLst>
          </p:cNvPr>
          <p:cNvSpPr txBox="1"/>
          <p:nvPr/>
        </p:nvSpPr>
        <p:spPr>
          <a:xfrm>
            <a:off x="3452476" y="2113312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10DA6-D1CF-BD04-D8C7-2D13DC2C7A31}"/>
              </a:ext>
            </a:extLst>
          </p:cNvPr>
          <p:cNvSpPr txBox="1"/>
          <p:nvPr/>
        </p:nvSpPr>
        <p:spPr>
          <a:xfrm>
            <a:off x="3452476" y="3332512"/>
            <a:ext cx="248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 ⊕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21AAA-96FD-5592-AE20-92F307BBA38B}"/>
              </a:ext>
            </a:extLst>
          </p:cNvPr>
          <p:cNvSpPr txBox="1"/>
          <p:nvPr/>
        </p:nvSpPr>
        <p:spPr>
          <a:xfrm>
            <a:off x="287688" y="4711045"/>
            <a:ext cx="6840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</a:t>
            </a:r>
            <a:r>
              <a:rPr lang="en-CA" sz="2400" i="1" dirty="0"/>
              <a:t>seems</a:t>
            </a:r>
            <a:r>
              <a:rPr lang="en-CA" sz="2400" dirty="0"/>
              <a:t> like the second qubit has no causal effect on the first qubit, that the direction of causality is from first to second qubit. However, as we will see, with superposition</a:t>
            </a:r>
            <a:r>
              <a:rPr lang="ja-JP" altLang="en-US" sz="2400" dirty="0"/>
              <a:t> </a:t>
            </a:r>
            <a:r>
              <a:rPr lang="en-CA" sz="2400" dirty="0"/>
              <a:t>and entanglement, this gate does strange things.</a:t>
            </a:r>
          </a:p>
        </p:txBody>
      </p:sp>
    </p:spTree>
    <p:extLst>
      <p:ext uri="{BB962C8B-B14F-4D97-AF65-F5344CB8AC3E}">
        <p14:creationId xmlns:p14="http://schemas.microsoft.com/office/powerpoint/2010/main" val="15961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gate: one of many gates that create superposition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777"/>
              </p:ext>
            </p:extLst>
          </p:nvPr>
        </p:nvGraphicFramePr>
        <p:xfrm>
          <a:off x="7336224" y="2288238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H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67E480F-F3C9-0739-326D-4B5A87E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50" y="2429382"/>
            <a:ext cx="140037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8555</Words>
  <Application>Microsoft Office PowerPoint</Application>
  <PresentationFormat>Widescreen</PresentationFormat>
  <Paragraphs>822</Paragraphs>
  <Slides>68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Simulating and Visualizing Quantum Circuits</vt:lpstr>
      <vt:lpstr>Quantum Computers: IBM</vt:lpstr>
      <vt:lpstr>Quantum Computers: IBM</vt:lpstr>
      <vt:lpstr>Grover’s algorithm: search over N items in O(N1/2) time instead of O(N) time, yielding a quadratic speedup</vt:lpstr>
      <vt:lpstr>Shor’s algorithm: factors N in time that is polynomial in log N instead of time that is sub-exponential in log N , yielding a superpolynomial speedup</vt:lpstr>
      <vt:lpstr>PowerPoint Presentation</vt:lpstr>
      <vt:lpstr>NOT gate (also called X gate)</vt:lpstr>
      <vt:lpstr>CNOT “controlled-not” gate (similar to XOR gate)</vt:lpstr>
      <vt:lpstr>Hadamard gate: one of many gates that create superposition</vt:lpstr>
      <vt:lpstr>Measurement of a qubit in superposition can result in 0 or 1</vt:lpstr>
      <vt:lpstr>Uncorrelated qubits</vt:lpstr>
      <vt:lpstr>Circuit that entangles two qubits</vt:lpstr>
      <vt:lpstr>Hadamard is its own inverse. H2 = I  </vt:lpstr>
      <vt:lpstr>The control bit does not just “read” !!</vt:lpstr>
      <vt:lpstr>There are equivalent sets of gates.  The three equations below are all equivalent to each other (we can see this by adding more H gates and canceling gates when possible).  These equivalences also seem to reverse the direction of causality in the CNOT gate!</vt:lpstr>
      <vt:lpstr>Each gate can be described with a matrix</vt:lpstr>
      <vt:lpstr>The processing of qubits can be described with matrix multiplications</vt:lpstr>
      <vt:lpstr>Bra and ket notation</vt:lpstr>
      <vt:lpstr>PowerPoint Presentation</vt:lpstr>
      <vt:lpstr>PowerPoint Presentation</vt:lpstr>
      <vt:lpstr>PowerPoint Presentation</vt:lpstr>
      <vt:lpstr>Bloch sphere: to visualize one qubit</vt:lpstr>
      <vt:lpstr>The processing of qubits can be described with matrix multiplications</vt:lpstr>
      <vt:lpstr>PowerPoint Presentation</vt:lpstr>
      <vt:lpstr>PowerPoint Presentation</vt:lpstr>
      <vt:lpstr>PowerPoint Presentation</vt:lpstr>
      <vt:lpstr>PowerPoint Presentation</vt:lpstr>
      <vt:lpstr>Tensor product or kronecker product</vt:lpstr>
      <vt:lpstr>Example: the 8×1 input state vector for this circuit is a tensor product</vt:lpstr>
      <vt:lpstr>PowerPoint Presentation</vt:lpstr>
      <vt:lpstr>PowerPoint Presentation</vt:lpstr>
      <vt:lpstr>PowerPoint Presentation</vt:lpstr>
      <vt:lpstr>The tensor products are sparse (mostly contain zeros)</vt:lpstr>
      <vt:lpstr>The tensor products are sparse (mostly contain zeros)</vt:lpstr>
      <vt:lpstr>The tensor products are sparse (mostly contain zeros)</vt:lpstr>
      <vt:lpstr>PowerPoint Presentation</vt:lpstr>
      <vt:lpstr>PowerPoint Presentation</vt:lpstr>
      <vt:lpstr>PowerPoint Presentation</vt:lpstr>
      <vt:lpstr>For more advanced simulation algorithms, check:  Viamontes, Markov, Hayes (2009) "Quantum Circuit Simulation"</vt:lpstr>
      <vt:lpstr>Example software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Phase disk</vt:lpstr>
      <vt:lpstr>Example software</vt:lpstr>
      <vt:lpstr>Quirk</vt:lpstr>
      <vt:lpstr>PowerPoint Presentation</vt:lpstr>
      <vt:lpstr>… in IBM Quantum Composer: https://quantum-computing.ibm.com/composer  </vt:lpstr>
      <vt:lpstr>… in IBM Quantum Composer: https://quantum-computing.ibm.com/composer  </vt:lpstr>
      <vt:lpstr>Phase disk</vt:lpstr>
      <vt:lpstr>PowerPoint Presentation</vt:lpstr>
      <vt:lpstr>PowerPoint Presentation</vt:lpstr>
      <vt:lpstr>… in muqcs: https://mjmcguffin.github.io/muqcs.js/ </vt:lpstr>
      <vt:lpstr>… in muqcs: https://mjmcguffin.github.io/muqcs.js/ </vt:lpstr>
      <vt:lpstr>Examples of proposed visualizations</vt:lpstr>
      <vt:lpstr>Williams, Milan Marie 2021 QCVis: A Quantum Circuit Visualization and Education Platform for Novices Bachelor's thesis, Harvard College https://nrs.harvard.edu/URN-3:HUL.INSTREPOS:37368560  https://dash.harvard.edu/handle/1/37368560 </vt:lpstr>
      <vt:lpstr>% height is probability, color shows phase; it also makes it clearer when things are entangled (although this only works if the entanglement is limited to adjacent qubits) % "entangled states are represented by boxes that span across several columns, indicating which qubits are entangled. On the contrary, non-entangled (i.e. separable) states are represented by 1-column boxes." Jean-Baptiste Lamy Dynamic software visualization of quantum algorithms with rainbow boxes IVAPP 2019 2019 https://hal.archives-ouvertes.fr/hal-02264243/document </vt:lpstr>
      <vt:lpstr>Lin, Siyuan, Jiang Hao, and Lingyun Sun. "Quflow: Visualizing parameter flow in quantum circuits for understanding quantum computation." In 2018 IEEE Scientific Visualization Conference (SciVis), pp. 37-41. IEEE, 2018.</vt:lpstr>
      <vt:lpstr>Craig Gidney, 2017  https://algassert.com/post/1716  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McGuffin</dc:creator>
  <cp:lastModifiedBy>Michael McGuffin</cp:lastModifiedBy>
  <cp:revision>70</cp:revision>
  <dcterms:created xsi:type="dcterms:W3CDTF">2023-07-18T19:39:26Z</dcterms:created>
  <dcterms:modified xsi:type="dcterms:W3CDTF">2024-01-31T00:41:55Z</dcterms:modified>
</cp:coreProperties>
</file>